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399288" cy="43200638"/>
  <p:notesSz cx="6858000" cy="9144000"/>
  <p:defaultTextStyle>
    <a:defPPr>
      <a:defRPr lang="es-PE"/>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6" orient="horz" pos="6100" userDrawn="1">
          <p15:clr>
            <a:srgbClr val="A4A3A4"/>
          </p15:clr>
        </p15:guide>
        <p15:guide id="17" orient="horz" pos="24016" userDrawn="1">
          <p15:clr>
            <a:srgbClr val="A4A3A4"/>
          </p15:clr>
        </p15:guide>
        <p15:guide id="18" orient="horz" pos="24833" userDrawn="1">
          <p15:clr>
            <a:srgbClr val="A4A3A4"/>
          </p15:clr>
        </p15:guide>
        <p15:guide id="20" pos="10204">
          <p15:clr>
            <a:srgbClr val="A4A3A4"/>
          </p15:clr>
        </p15:guide>
        <p15:guide id="21" orient="horz" pos="25391" userDrawn="1">
          <p15:clr>
            <a:srgbClr val="A4A3A4"/>
          </p15:clr>
        </p15:guide>
        <p15:guide id="22" pos="19875" userDrawn="1">
          <p15:clr>
            <a:srgbClr val="A4A3A4"/>
          </p15:clr>
        </p15:guide>
        <p15:guide id="23" orient="horz" pos="259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00D"/>
    <a:srgbClr val="B1510F"/>
    <a:srgbClr val="FF6600"/>
    <a:srgbClr val="F1C8C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p:normalViewPr>
  <p:slideViewPr>
    <p:cSldViewPr snapToGrid="0" showGuides="1">
      <p:cViewPr varScale="1">
        <p:scale>
          <a:sx n="17" d="100"/>
          <a:sy n="17" d="100"/>
        </p:scale>
        <p:origin x="2610" y="144"/>
      </p:cViewPr>
      <p:guideLst>
        <p:guide orient="horz" pos="6100"/>
        <p:guide orient="horz" pos="24016"/>
        <p:guide orient="horz" pos="24833"/>
        <p:guide pos="10204"/>
        <p:guide orient="horz" pos="25391"/>
        <p:guide pos="19875"/>
        <p:guide orient="horz" pos="25991"/>
      </p:guideLst>
    </p:cSldViewPr>
  </p:slideViewPr>
  <p:notesTextViewPr>
    <p:cViewPr>
      <p:scale>
        <a:sx n="1" d="1"/>
        <a:sy n="1" d="1"/>
      </p:scale>
      <p:origin x="0" y="0"/>
    </p:cViewPr>
  </p:notesTextViewPr>
  <p:notesViewPr>
    <p:cSldViewPr snapToGrid="0">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2CA0-AD15-49DF-99C1-BF1FB23E6603}" type="datetimeFigureOut">
              <a:rPr lang="en-US" smtClean="0"/>
              <a:t>11/28/2017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8ACA5-31FB-4CF3-B6BC-C762238397BB}" type="slidenum">
              <a:rPr lang="en-US" smtClean="0"/>
              <a:t>‹#›</a:t>
            </a:fld>
            <a:endParaRPr lang="en-US"/>
          </a:p>
        </p:txBody>
      </p:sp>
    </p:spTree>
    <p:extLst>
      <p:ext uri="{BB962C8B-B14F-4D97-AF65-F5344CB8AC3E}">
        <p14:creationId xmlns:p14="http://schemas.microsoft.com/office/powerpoint/2010/main" val="1087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04476"/>
      </p:ext>
    </p:extLst>
  </p:cSld>
  <p:clrMapOvr>
    <a:masterClrMapping/>
  </p:clrMapOvr>
  <p:extLst>
    <p:ext uri="{DCECCB84-F9BA-43D5-87BE-67443E8EF086}">
      <p15:sldGuideLst xmlns:p15="http://schemas.microsoft.com/office/powerpoint/2012/main">
        <p15:guide id="1" orient="horz" pos="2992" userDrawn="1">
          <p15:clr>
            <a:srgbClr val="FBAE40"/>
          </p15:clr>
        </p15:guide>
        <p15:guide id="2" pos="1427" userDrawn="1">
          <p15:clr>
            <a:srgbClr val="FBAE40"/>
          </p15:clr>
        </p15:guide>
        <p15:guide id="3" pos="18982" userDrawn="1">
          <p15:clr>
            <a:srgbClr val="FBAE40"/>
          </p15:clr>
        </p15:guide>
        <p15:guide id="4" orient="horz" pos="26058" userDrawn="1">
          <p15:clr>
            <a:srgbClr val="FBAE40"/>
          </p15:clr>
        </p15:guide>
        <p15:guide id="5" pos="9819" userDrawn="1">
          <p15:clr>
            <a:srgbClr val="FBAE40"/>
          </p15:clr>
        </p15:guide>
        <p15:guide id="6" pos="1056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3" y="-1"/>
            <a:ext cx="32415385" cy="11241742"/>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34210555"/>
            <a:ext cx="22078481" cy="8988848"/>
          </a:xfrm>
          <a:prstGeom prst="rect">
            <a:avLst/>
          </a:prstGeom>
        </p:spPr>
      </p:pic>
    </p:spTree>
    <p:extLst>
      <p:ext uri="{BB962C8B-B14F-4D97-AF65-F5344CB8AC3E}">
        <p14:creationId xmlns:p14="http://schemas.microsoft.com/office/powerpoint/2010/main" val="125514450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495"/>
          <p:cNvSpPr txBox="1">
            <a:spLocks noChangeArrowheads="1"/>
          </p:cNvSpPr>
          <p:nvPr/>
        </p:nvSpPr>
        <p:spPr bwMode="auto">
          <a:xfrm>
            <a:off x="2265363" y="5543797"/>
            <a:ext cx="27912453" cy="4424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s-PE" altLang="es-PE" sz="10000" b="1" dirty="0">
                <a:solidFill>
                  <a:srgbClr val="FF6600"/>
                </a:solidFill>
                <a:latin typeface="+mn-lt"/>
              </a:rPr>
              <a:t>WRKY transcription factors in potato genome</a:t>
            </a:r>
          </a:p>
          <a:p>
            <a:pPr eaLnBrk="1" hangingPunct="1"/>
            <a:r>
              <a:rPr lang="es-PE" altLang="es-PE" sz="10000" b="1" dirty="0">
                <a:solidFill>
                  <a:srgbClr val="FF6600"/>
                </a:solidFill>
                <a:latin typeface="+mn-lt"/>
              </a:rPr>
              <a:t>factors in potato genome</a:t>
            </a:r>
            <a:endParaRPr lang="es-CO" altLang="es-PE" sz="10000" b="1" dirty="0">
              <a:solidFill>
                <a:schemeClr val="bg1"/>
              </a:solidFill>
              <a:latin typeface="+mn-lt"/>
            </a:endParaRPr>
          </a:p>
          <a:p>
            <a:pPr eaLnBrk="1" hangingPunct="1">
              <a:lnSpc>
                <a:spcPts val="9000"/>
              </a:lnSpc>
            </a:pPr>
            <a:endParaRPr lang="es-CO" altLang="es-PE" sz="11500" b="1" dirty="0">
              <a:solidFill>
                <a:schemeClr val="bg1"/>
              </a:solidFill>
              <a:latin typeface="+mn-lt"/>
            </a:endParaRPr>
          </a:p>
        </p:txBody>
      </p:sp>
      <p:sp>
        <p:nvSpPr>
          <p:cNvPr id="71" name="CuadroTexto 70"/>
          <p:cNvSpPr txBox="1"/>
          <p:nvPr/>
        </p:nvSpPr>
        <p:spPr>
          <a:xfrm>
            <a:off x="2265363" y="9397715"/>
            <a:ext cx="13322300" cy="6001643"/>
          </a:xfrm>
          <a:prstGeom prst="rect">
            <a:avLst/>
          </a:prstGeom>
          <a:noFill/>
        </p:spPr>
        <p:txBody>
          <a:bodyPr wrap="square" rtlCol="0">
            <a:spAutoFit/>
          </a:bodyPr>
          <a:lstStyle/>
          <a:p>
            <a:r>
              <a:rPr lang="en-US" sz="5400" b="1" dirty="0">
                <a:solidFill>
                  <a:srgbClr val="FF6600"/>
                </a:solidFill>
                <a:cs typeface="Arial" panose="020B0604020202020204" pitchFamily="34" charset="0"/>
              </a:rPr>
              <a:t>Background</a:t>
            </a:r>
          </a:p>
          <a:p>
            <a:pPr algn="just"/>
            <a:r>
              <a:rPr lang="en-US" sz="3000" dirty="0">
                <a:cs typeface="Arial" panose="020B0604020202020204" pitchFamily="34" charset="0"/>
              </a:rPr>
              <a:t>WRKY proteins are a superfamily of transcription factors involved in various physiologial processes in plants, including pathogen defence. WRKY transciption factors have been shown to act as both negative and positive regulators of defence, suggesting that they may operate through different regulatory complexes. The different roles can be partly determined by the topological features of the proteins. </a:t>
            </a:r>
          </a:p>
          <a:p>
            <a:pPr algn="just"/>
            <a:r>
              <a:rPr lang="en-US" sz="3000" dirty="0">
                <a:cs typeface="Arial" panose="020B0604020202020204" pitchFamily="34" charset="0"/>
              </a:rPr>
              <a:t>    The WRKY domain is defined by the conserved amino acid sequence WRKYGQK at the N-terminal end followed by a zinc-finger-like motif. WRKY proteins are classified based on the number of WRKY domains and the structure of the zinc-finger-like motif. </a:t>
            </a:r>
          </a:p>
          <a:p>
            <a:pPr algn="just"/>
            <a:r>
              <a:rPr lang="en-US" sz="3000" dirty="0">
                <a:cs typeface="Arial" panose="020B0604020202020204" pitchFamily="34" charset="0"/>
              </a:rPr>
              <a:t>    The data presented here is the first step towards unveiling the role of WRKY transcription factors in regulating pathogen defence responses in CIP’s potato.</a:t>
            </a:r>
            <a:endParaRPr lang="es-PE" sz="3000" dirty="0">
              <a:cs typeface="Arial" panose="020B0604020202020204" pitchFamily="34" charset="0"/>
            </a:endParaRPr>
          </a:p>
        </p:txBody>
      </p:sp>
      <p:sp>
        <p:nvSpPr>
          <p:cNvPr id="72" name="Rectángulo 71"/>
          <p:cNvSpPr/>
          <p:nvPr/>
        </p:nvSpPr>
        <p:spPr>
          <a:xfrm>
            <a:off x="2255137" y="15860896"/>
            <a:ext cx="13332526" cy="15368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9" name="CuadroTexto 78"/>
          <p:cNvSpPr txBox="1"/>
          <p:nvPr/>
        </p:nvSpPr>
        <p:spPr>
          <a:xfrm>
            <a:off x="2265363" y="31782853"/>
            <a:ext cx="13322300" cy="7017306"/>
          </a:xfrm>
          <a:prstGeom prst="rect">
            <a:avLst/>
          </a:prstGeom>
          <a:noFill/>
        </p:spPr>
        <p:txBody>
          <a:bodyPr wrap="square" rtlCol="0">
            <a:spAutoFit/>
          </a:bodyPr>
          <a:lstStyle/>
          <a:p>
            <a:pPr algn="just"/>
            <a:r>
              <a:rPr lang="en-US" sz="3000" dirty="0">
                <a:cs typeface="Arial" panose="020B0604020202020204" pitchFamily="34" charset="0"/>
              </a:rPr>
              <a:t>WRKY proteins are a superfamily of transcription factors involved in various physiologial processes in plants, including pathogen defence. WRKY transciption factors have been shown to act as both negative and positive regulators of defence, suggesting that they may operate through different regulatory complexes. The different roles can be partly determined by the topological features of the proteins. </a:t>
            </a:r>
          </a:p>
          <a:p>
            <a:pPr algn="just"/>
            <a:r>
              <a:rPr lang="en-US" sz="3000" dirty="0">
                <a:cs typeface="Arial" panose="020B0604020202020204" pitchFamily="34" charset="0"/>
              </a:rPr>
              <a:t>    The WRKY domain is defined by the conserved amino acid sequence WRKYGQK at the N-terminal end followed by a zinc-finger-like motif. WRKY proteins are classified based on the number of WRKY domains and the structure of the zinc-finger-like motif. </a:t>
            </a:r>
          </a:p>
          <a:p>
            <a:pPr algn="just"/>
            <a:r>
              <a:rPr lang="en-US" sz="3000" dirty="0">
                <a:cs typeface="Arial" panose="020B0604020202020204" pitchFamily="34" charset="0"/>
              </a:rPr>
              <a:t>    The data presented here is the first step towards unveiling the role of WRKY transcription factors in regulating pathogen defence responses in CIP’s potato germplasm. WRKY proteins are a superfamily of transcription factors involved. WRKY transciption factors have been shown to act as both negative and positive regulators of defence, suggesting that they may operate through different regulatory.</a:t>
            </a:r>
          </a:p>
          <a:p>
            <a:pPr algn="just"/>
            <a:endParaRPr lang="es-PE" sz="3000" dirty="0">
              <a:cs typeface="Arial" panose="020B0604020202020204" pitchFamily="34" charset="0"/>
            </a:endParaRPr>
          </a:p>
        </p:txBody>
      </p:sp>
      <p:sp>
        <p:nvSpPr>
          <p:cNvPr id="29" name="CuadroTexto 28"/>
          <p:cNvSpPr txBox="1"/>
          <p:nvPr/>
        </p:nvSpPr>
        <p:spPr>
          <a:xfrm>
            <a:off x="16775113" y="9610725"/>
            <a:ext cx="13402703" cy="28900219"/>
          </a:xfrm>
          <a:prstGeom prst="rect">
            <a:avLst/>
          </a:prstGeom>
          <a:noFill/>
        </p:spPr>
        <p:txBody>
          <a:bodyPr wrap="square" rtlCol="0">
            <a:spAutoFit/>
          </a:bodyPr>
          <a:lstStyle/>
          <a:p>
            <a:pPr algn="just"/>
            <a:r>
              <a:rPr lang="en-US" sz="3000" dirty="0">
                <a:cs typeface="Arial" panose="020B0604020202020204" pitchFamily="34" charset="0"/>
              </a:rPr>
              <a:t>The evolutionary history was inferred using the Neighbor-Joining method [2]. The bootstrap consensus tree inferred from 1000 replicates [3] is taken to represent the evolutionary history of the taxa analyzed [3]. Branches corresponding to partitions reproduced in less than 50% bootstrap replicates are collapsed. The percentage of replicate trees in which the associated taxa clustered together in the bootstrap test (1000 replicates) are shown next to the branches [3]. The evolutionary distances were computed using the Poisson correction method [4] and are in the units of the number of amino acid substitutions per site. All positions containing gaps and missing data were eliminated from the dataset (Complete deletion option). There were a total of 61 positions in the final dataset. Phylogenetic analyses were conducted in MEGA4 [5]. Sequence alignment of each group with each groups characteristic motifs are shown on the right.</a:t>
            </a:r>
          </a:p>
          <a:p>
            <a:pPr algn="just"/>
            <a:endParaRPr lang="en-US" sz="3000" dirty="0">
              <a:cs typeface="Arial" panose="020B0604020202020204" pitchFamily="34" charset="0"/>
            </a:endParaRPr>
          </a:p>
          <a:p>
            <a:pPr algn="just"/>
            <a:r>
              <a:rPr lang="en-US" sz="5000" b="1" dirty="0">
                <a:solidFill>
                  <a:srgbClr val="FF6600"/>
                </a:solidFill>
                <a:cs typeface="Arial" panose="020B0604020202020204" pitchFamily="34" charset="0"/>
              </a:rPr>
              <a:t>Methods</a:t>
            </a:r>
          </a:p>
          <a:p>
            <a:pPr algn="just"/>
            <a:r>
              <a:rPr lang="en-US" sz="3000" dirty="0">
                <a:cs typeface="Arial" panose="020B0604020202020204" pitchFamily="34" charset="0"/>
              </a:rPr>
              <a:t>WRKY Pfam profile PF03106 consisting of the alignment of 34 WRKY type sequences was used to mine the PGSC DM peptides with HMMER algorithm and 135 sequences were obtained. After alignment the proteins lacking either the WRKY motif  or part of the zinc finger motif were removed. WRKY domains (75 amino acids) of 96 proteins were subjected to phylogenetic analysis by MEGA4 and NJ consensus tree was computed (Figure 1). Potential leucine zippers, leucine repeats and coiled coil domains were predicted in full length WRKY proteins using 2ZIP server at http://2zip.molgen.mpg.de/.</a:t>
            </a:r>
          </a:p>
          <a:p>
            <a:pPr algn="just"/>
            <a:endParaRPr lang="en-US" sz="3000" dirty="0">
              <a:cs typeface="Arial" panose="020B0604020202020204" pitchFamily="34" charset="0"/>
            </a:endParaRPr>
          </a:p>
          <a:p>
            <a:r>
              <a:rPr lang="en-US" sz="5000" b="1" dirty="0">
                <a:solidFill>
                  <a:srgbClr val="FF6600"/>
                </a:solidFill>
                <a:cs typeface="Arial" panose="020B0604020202020204" pitchFamily="34" charset="0"/>
              </a:rPr>
              <a:t>Potato WRKY protein Phylogeny</a:t>
            </a:r>
          </a:p>
          <a:p>
            <a:pPr algn="just"/>
            <a:r>
              <a:rPr lang="en-US" sz="3000" dirty="0">
                <a:cs typeface="Arial" panose="020B0604020202020204" pitchFamily="34" charset="0"/>
              </a:rPr>
              <a:t>The groups previously classified in Arabidopsis  [1] were identified: Group 1 proteins contain 2 WRKY domains and based on the C-terminal WRKY domain alone do not form a clearly supported group in phylogenetic tree. Part of the group 2b proteins cluster together with group 2a proteins.  However, these groups can be differentiated on the N-terminal region of the protein before the WRKY domain. Only group 2a proteins were found to contain a predicted leucine zipper (LZ) whereas some of the group 2b proteins contain a coiled coil (CC) domain. </a:t>
            </a:r>
          </a:p>
          <a:p>
            <a:pPr algn="just"/>
            <a:endParaRPr lang="en-US" sz="3000" dirty="0">
              <a:cs typeface="Arial" panose="020B0604020202020204" pitchFamily="34" charset="0"/>
            </a:endParaRPr>
          </a:p>
          <a:p>
            <a:pPr algn="just"/>
            <a:r>
              <a:rPr lang="en-US" sz="3000" dirty="0">
                <a:cs typeface="Arial" panose="020B0604020202020204" pitchFamily="34" charset="0"/>
              </a:rPr>
              <a:t>Groups 2d and 2e each form well supported phylogenetic groups. Group 4 is new as compared to Arabidopsis and is clearly distinguished by a </a:t>
            </a:r>
            <a:r>
              <a:rPr lang="en-US" sz="3000" dirty="0" err="1">
                <a:cs typeface="Arial" panose="020B0604020202020204" pitchFamily="34" charset="0"/>
              </a:rPr>
              <a:t>a</a:t>
            </a:r>
            <a:r>
              <a:rPr lang="en-US" sz="3000" dirty="0">
                <a:cs typeface="Arial" panose="020B0604020202020204" pitchFamily="34" charset="0"/>
              </a:rPr>
              <a:t> different type of zinc finger motif with the C-X4-C motif typical to Group 2 but with a H-X-C motif typical for group 3. Groups 2d and 2e each form well supported Groups 2d and 2e each form well supported phylogenetic groups. Group 4 is new as compared to Arabidopsis and is clearly distinguished by a </a:t>
            </a:r>
            <a:r>
              <a:rPr lang="en-US" sz="3000" dirty="0" err="1">
                <a:cs typeface="Arial" panose="020B0604020202020204" pitchFamily="34" charset="0"/>
              </a:rPr>
              <a:t>a</a:t>
            </a:r>
            <a:r>
              <a:rPr lang="en-US" sz="3000" dirty="0">
                <a:cs typeface="Arial" panose="020B0604020202020204" pitchFamily="34" charset="0"/>
              </a:rPr>
              <a:t> different type of zinc finger motif with the C-X4-C motif typical to Group 2 but with a H-X-C motif typical for group 3.</a:t>
            </a:r>
          </a:p>
          <a:p>
            <a:pPr algn="just"/>
            <a:endParaRPr lang="en-US" sz="3000" dirty="0">
              <a:cs typeface="Arial" panose="020B0604020202020204" pitchFamily="34" charset="0"/>
            </a:endParaRPr>
          </a:p>
          <a:p>
            <a:pPr algn="just"/>
            <a:r>
              <a:rPr lang="en-US" sz="5000" b="1" dirty="0">
                <a:solidFill>
                  <a:srgbClr val="FF6600"/>
                </a:solidFill>
                <a:cs typeface="Arial" panose="020B0604020202020204" pitchFamily="34" charset="0"/>
              </a:rPr>
              <a:t>Transcript profiles</a:t>
            </a:r>
            <a:endParaRPr lang="en-US" sz="3000" b="1" dirty="0">
              <a:solidFill>
                <a:srgbClr val="FF6600"/>
              </a:solidFill>
              <a:cs typeface="Arial" panose="020B0604020202020204" pitchFamily="34" charset="0"/>
            </a:endParaRPr>
          </a:p>
          <a:p>
            <a:pPr algn="just"/>
            <a:r>
              <a:rPr lang="en-US" sz="3000" dirty="0">
                <a:cs typeface="Arial" panose="020B0604020202020204" pitchFamily="34" charset="0"/>
              </a:rPr>
              <a:t>For 77 of the WRKY peptides transcripts were detected among the RNA sequence libraries. Most of the transcripts had a low abundancy suggesting  low level of expression, but there are also transcripts that accumulate in large amounts in certain tissues or after biotic or abiotic stimuli (Figure 2). For example, the first transcript in Figure 2 has a relatively high expression across all treatments, with the highest expression in biotic stress treated leaves. This transcript corresponds to a WRKY protein from Group 1 that is highly similar (99%) to a double WRKY protein PPS8 of S. tuberosum, which is a candidate substrate for MAPKs that play pivotal roles in induced WRKY transcription factors are part of complex co-regulatory mechanisms and more detailed expression studies are required to identify their role dfence response regulation.</a:t>
            </a:r>
            <a:r>
              <a:rPr lang="en-US" sz="2800" dirty="0">
                <a:cs typeface="Arial" panose="020B0604020202020204" pitchFamily="34" charset="0"/>
              </a:rPr>
              <a:t> WRKY proteins are a superfamily of transcription factors involved in various physiologial processes in plants, including pathogen defence. WRKY transciption factors have been shown to act as both negative and positive regulators of defence, suggesting that they may operate through different regulatory complexes. The different roles can be partly determined by the topological features of the proteins. </a:t>
            </a:r>
          </a:p>
          <a:p>
            <a:pPr algn="just"/>
            <a:r>
              <a:rPr lang="en-US" sz="2800" dirty="0">
                <a:cs typeface="Arial" panose="020B0604020202020204" pitchFamily="34" charset="0"/>
              </a:rPr>
              <a:t>    The WRKY domain is defined by the conserved amino acid sequence WRKYGQK at the N-terminal end followed by a zinc-finger-like motif. WRKY proteins are classified based on the number of WRKY domains and the structure of the zinc-finger-like motif. </a:t>
            </a:r>
          </a:p>
          <a:p>
            <a:pPr algn="just"/>
            <a:r>
              <a:rPr lang="en-US" sz="2800" dirty="0">
                <a:cs typeface="Arial" panose="020B0604020202020204" pitchFamily="34" charset="0"/>
              </a:rPr>
              <a:t> The data presented here is the first step towards unveiling the role of WRKY transcription factors in regulating pathogen defence responses.</a:t>
            </a:r>
            <a:endParaRPr lang="es-PE" sz="3000" dirty="0">
              <a:latin typeface="Arial" panose="020B0604020202020204" pitchFamily="34" charset="0"/>
              <a:cs typeface="Arial" panose="020B0604020202020204" pitchFamily="34" charset="0"/>
            </a:endParaRPr>
          </a:p>
        </p:txBody>
      </p:sp>
      <p:sp>
        <p:nvSpPr>
          <p:cNvPr id="32" name="Text Box 3493"/>
          <p:cNvSpPr txBox="1">
            <a:spLocks noChangeArrowheads="1"/>
          </p:cNvSpPr>
          <p:nvPr/>
        </p:nvSpPr>
        <p:spPr bwMode="auto">
          <a:xfrm>
            <a:off x="2248087" y="39199877"/>
            <a:ext cx="8546615" cy="24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s-PE" sz="3400" b="1" dirty="0">
                <a:solidFill>
                  <a:srgbClr val="C00000"/>
                </a:solidFill>
                <a:latin typeface="+mn-lt"/>
              </a:rPr>
              <a:t>Holly Holmes, RTB • Cecilia Lafosse, CIP</a:t>
            </a:r>
          </a:p>
          <a:p>
            <a:pPr eaLnBrk="1" hangingPunct="1">
              <a:lnSpc>
                <a:spcPct val="150000"/>
              </a:lnSpc>
            </a:pPr>
            <a:r>
              <a:rPr lang="en-US" altLang="es-PE" sz="3400" dirty="0">
                <a:solidFill>
                  <a:srgbClr val="C00000"/>
                </a:solidFill>
                <a:latin typeface="+mn-lt"/>
              </a:rPr>
              <a:t>RTB Annual Meeting, Lima, Peru</a:t>
            </a:r>
          </a:p>
          <a:p>
            <a:pPr eaLnBrk="1" hangingPunct="1">
              <a:lnSpc>
                <a:spcPct val="150000"/>
              </a:lnSpc>
            </a:pPr>
            <a:r>
              <a:rPr lang="en-US" altLang="es-PE" sz="3400" dirty="0">
                <a:solidFill>
                  <a:srgbClr val="C00000"/>
                </a:solidFill>
                <a:latin typeface="+mn-lt"/>
              </a:rPr>
              <a:t>10 October 2017</a:t>
            </a:r>
            <a:endParaRPr lang="en-US" altLang="es-PE" sz="3400" dirty="0">
              <a:solidFill>
                <a:srgbClr val="C00000"/>
              </a:solidFill>
              <a:latin typeface="+mn-lt"/>
              <a:cs typeface="Times New Roman" panose="02020603050405020304" pitchFamily="18" charset="0"/>
            </a:endParaRPr>
          </a:p>
        </p:txBody>
      </p:sp>
      <p:cxnSp>
        <p:nvCxnSpPr>
          <p:cNvPr id="43" name="Conector recto 42"/>
          <p:cNvCxnSpPr/>
          <p:nvPr/>
        </p:nvCxnSpPr>
        <p:spPr>
          <a:xfrm>
            <a:off x="16775113" y="39422388"/>
            <a:ext cx="15624175" cy="6365"/>
          </a:xfrm>
          <a:prstGeom prst="line">
            <a:avLst/>
          </a:prstGeom>
          <a:ln w="19050">
            <a:solidFill>
              <a:srgbClr val="B1510F"/>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rot="16200000">
            <a:off x="-4154160" y="35557697"/>
            <a:ext cx="10488706" cy="1446550"/>
          </a:xfrm>
          <a:prstGeom prst="rect">
            <a:avLst/>
          </a:prstGeom>
          <a:noFill/>
        </p:spPr>
        <p:txBody>
          <a:bodyPr wrap="square" rtlCol="0">
            <a:spAutoFit/>
          </a:bodyPr>
          <a:lstStyle/>
          <a:p>
            <a:r>
              <a:rPr lang="es-PE" sz="8800" dirty="0">
                <a:solidFill>
                  <a:srgbClr val="F1C8C7"/>
                </a:solidFill>
                <a:latin typeface="+mj-lt"/>
              </a:rPr>
              <a:t>www.rtb.cgiar.org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4" y="16513569"/>
            <a:ext cx="11541454" cy="13876784"/>
          </a:xfrm>
          <a:prstGeom prst="rect">
            <a:avLst/>
          </a:prstGeom>
        </p:spPr>
      </p:pic>
      <p:pic>
        <p:nvPicPr>
          <p:cNvPr id="31" name="Imagen 1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03" r="63328"/>
          <a:stretch/>
        </p:blipFill>
        <p:spPr>
          <a:xfrm>
            <a:off x="19690080" y="40056349"/>
            <a:ext cx="1970273" cy="1644326"/>
          </a:xfrm>
          <a:prstGeom prst="rect">
            <a:avLst/>
          </a:prstGeom>
        </p:spPr>
      </p:pic>
      <p:pic>
        <p:nvPicPr>
          <p:cNvPr id="33" name="Imagen 2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510" r="17487"/>
          <a:stretch/>
        </p:blipFill>
        <p:spPr>
          <a:xfrm>
            <a:off x="24848665" y="40056349"/>
            <a:ext cx="2955412" cy="1644326"/>
          </a:xfrm>
          <a:prstGeom prst="rect">
            <a:avLst/>
          </a:prstGeom>
        </p:spPr>
      </p:pic>
      <p:pic>
        <p:nvPicPr>
          <p:cNvPr id="34" name="Picture 3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694" r="41911"/>
          <a:stretch/>
        </p:blipFill>
        <p:spPr>
          <a:xfrm>
            <a:off x="21842706" y="39881566"/>
            <a:ext cx="2931865" cy="1886857"/>
          </a:xfrm>
          <a:prstGeom prst="rect">
            <a:avLst/>
          </a:prstGeom>
        </p:spPr>
      </p:pic>
      <p:pic>
        <p:nvPicPr>
          <p:cNvPr id="35" name="Picture 3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420" r="185"/>
          <a:stretch/>
        </p:blipFill>
        <p:spPr>
          <a:xfrm>
            <a:off x="27838062" y="39939745"/>
            <a:ext cx="2783364" cy="1791283"/>
          </a:xfrm>
          <a:prstGeom prst="rect">
            <a:avLst/>
          </a:prstGeom>
        </p:spPr>
      </p:pic>
      <p:pic>
        <p:nvPicPr>
          <p:cNvPr id="17" name="Picture 16"/>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76" t="18290" r="78395" b="4327"/>
          <a:stretch/>
        </p:blipFill>
        <p:spPr>
          <a:xfrm>
            <a:off x="16617063" y="40205390"/>
            <a:ext cx="2906755" cy="1466710"/>
          </a:xfrm>
          <a:prstGeom prst="rect">
            <a:avLst/>
          </a:prstGeom>
        </p:spPr>
      </p:pic>
    </p:spTree>
    <p:extLst>
      <p:ext uri="{BB962C8B-B14F-4D97-AF65-F5344CB8AC3E}">
        <p14:creationId xmlns:p14="http://schemas.microsoft.com/office/powerpoint/2010/main" val="715239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1080</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Tema de Office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Torres, Jose (CIP)</cp:lastModifiedBy>
  <cp:revision>89</cp:revision>
  <dcterms:created xsi:type="dcterms:W3CDTF">2016-03-15T18:27:48Z</dcterms:created>
  <dcterms:modified xsi:type="dcterms:W3CDTF">2017-11-28T13:47:14Z</dcterms:modified>
</cp:coreProperties>
</file>