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63" r:id="rId4"/>
    <p:sldId id="273" r:id="rId5"/>
    <p:sldId id="275" r:id="rId6"/>
    <p:sldId id="294" r:id="rId7"/>
    <p:sldId id="293" r:id="rId8"/>
    <p:sldId id="299" r:id="rId9"/>
    <p:sldId id="271" r:id="rId10"/>
    <p:sldId id="272" r:id="rId11"/>
    <p:sldId id="282" r:id="rId12"/>
    <p:sldId id="298" r:id="rId13"/>
    <p:sldId id="289" r:id="rId14"/>
    <p:sldId id="291" r:id="rId15"/>
    <p:sldId id="288" r:id="rId16"/>
    <p:sldId id="284" r:id="rId17"/>
    <p:sldId id="268" r:id="rId18"/>
    <p:sldId id="297" r:id="rId19"/>
    <p:sldId id="287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349"/>
    <a:srgbClr val="20A6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Sheet1!$F$30</c:f>
              <c:strCache>
                <c:ptCount val="1"/>
                <c:pt idx="0">
                  <c:v>Pruned</c:v>
                </c:pt>
              </c:strCache>
            </c:strRef>
          </c:tx>
          <c:cat>
            <c:strRef>
              <c:f>Sheet1!$E$31:$E$36</c:f>
              <c:strCache>
                <c:ptCount val="6"/>
                <c:pt idx="0">
                  <c:v>Bao</c:v>
                </c:pt>
                <c:pt idx="1">
                  <c:v>Hoima</c:v>
                </c:pt>
                <c:pt idx="2">
                  <c:v>Mercury</c:v>
                </c:pt>
                <c:pt idx="3">
                  <c:v>NASE14</c:v>
                </c:pt>
                <c:pt idx="4">
                  <c:v>Nyaraboke</c:v>
                </c:pt>
                <c:pt idx="5">
                  <c:v>Tim Tim</c:v>
                </c:pt>
              </c:strCache>
            </c:strRef>
          </c:cat>
          <c:val>
            <c:numRef>
              <c:f>Sheet1!$F$31:$F$36</c:f>
              <c:numCache>
                <c:formatCode>General</c:formatCode>
                <c:ptCount val="6"/>
                <c:pt idx="0">
                  <c:v>80</c:v>
                </c:pt>
                <c:pt idx="1">
                  <c:v>40</c:v>
                </c:pt>
                <c:pt idx="2">
                  <c:v>80</c:v>
                </c:pt>
                <c:pt idx="3">
                  <c:v>80</c:v>
                </c:pt>
                <c:pt idx="4">
                  <c:v>70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Sheet1!$G$30</c:f>
              <c:strCache>
                <c:ptCount val="1"/>
                <c:pt idx="0">
                  <c:v>Unpruned</c:v>
                </c:pt>
              </c:strCache>
            </c:strRef>
          </c:tx>
          <c:cat>
            <c:strRef>
              <c:f>Sheet1!$E$31:$E$36</c:f>
              <c:strCache>
                <c:ptCount val="6"/>
                <c:pt idx="0">
                  <c:v>Bao</c:v>
                </c:pt>
                <c:pt idx="1">
                  <c:v>Hoima</c:v>
                </c:pt>
                <c:pt idx="2">
                  <c:v>Mercury</c:v>
                </c:pt>
                <c:pt idx="3">
                  <c:v>NASE14</c:v>
                </c:pt>
                <c:pt idx="4">
                  <c:v>Nyaraboke</c:v>
                </c:pt>
                <c:pt idx="5">
                  <c:v>Tim Tim</c:v>
                </c:pt>
              </c:strCache>
            </c:strRef>
          </c:cat>
          <c:val>
            <c:numRef>
              <c:f>Sheet1!$G$31:$G$36</c:f>
              <c:numCache>
                <c:formatCode>General</c:formatCode>
                <c:ptCount val="6"/>
                <c:pt idx="0">
                  <c:v>90</c:v>
                </c:pt>
                <c:pt idx="1">
                  <c:v>70</c:v>
                </c:pt>
                <c:pt idx="2">
                  <c:v>100</c:v>
                </c:pt>
                <c:pt idx="3">
                  <c:v>100</c:v>
                </c:pt>
                <c:pt idx="4">
                  <c:v>80</c:v>
                </c:pt>
                <c:pt idx="5">
                  <c:v>70</c:v>
                </c:pt>
              </c:numCache>
            </c:numRef>
          </c:val>
        </c:ser>
        <c:axId val="68981888"/>
        <c:axId val="68983424"/>
      </c:barChart>
      <c:catAx>
        <c:axId val="689818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zh-CN" sz="1800">
                <a:latin typeface="Arial Narrow" pitchFamily="34" charset="0"/>
              </a:defRPr>
            </a:pPr>
            <a:endParaRPr lang="en-US"/>
          </a:p>
        </c:txPr>
        <c:crossAx val="68983424"/>
        <c:crosses val="autoZero"/>
        <c:auto val="1"/>
        <c:lblAlgn val="ctr"/>
        <c:lblOffset val="100"/>
      </c:catAx>
      <c:valAx>
        <c:axId val="689834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zh-CN" sz="1800">
                <a:latin typeface="Arial Narrow" pitchFamily="34" charset="0"/>
              </a:defRPr>
            </a:pPr>
            <a:endParaRPr lang="en-US"/>
          </a:p>
        </c:txPr>
        <c:crossAx val="689818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zh-CN" sz="18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6551485594210272E-2"/>
          <c:y val="3.3237445069310742E-2"/>
          <c:w val="0.7267671526430779"/>
          <c:h val="0.83037625438159623"/>
        </c:manualLayout>
      </c:layout>
      <c:barChart>
        <c:barDir val="col"/>
        <c:grouping val="clustered"/>
        <c:ser>
          <c:idx val="0"/>
          <c:order val="0"/>
          <c:tx>
            <c:strRef>
              <c:f>Sheet1!$F$30</c:f>
              <c:strCache>
                <c:ptCount val="1"/>
                <c:pt idx="0">
                  <c:v>Pruned</c:v>
                </c:pt>
              </c:strCache>
            </c:strRef>
          </c:tx>
          <c:cat>
            <c:strRef>
              <c:f>Sheet1!$E$31:$E$36</c:f>
              <c:strCache>
                <c:ptCount val="6"/>
                <c:pt idx="0">
                  <c:v>Bao</c:v>
                </c:pt>
                <c:pt idx="1">
                  <c:v>Hoima</c:v>
                </c:pt>
                <c:pt idx="2">
                  <c:v>Mercury</c:v>
                </c:pt>
                <c:pt idx="3">
                  <c:v>NASE14</c:v>
                </c:pt>
                <c:pt idx="4">
                  <c:v>Nyaraboke</c:v>
                </c:pt>
                <c:pt idx="5">
                  <c:v>Tim Tim</c:v>
                </c:pt>
              </c:strCache>
            </c:strRef>
          </c:cat>
          <c:val>
            <c:numRef>
              <c:f>Sheet1!$F$31:$F$36</c:f>
              <c:numCache>
                <c:formatCode>General</c:formatCode>
                <c:ptCount val="6"/>
                <c:pt idx="0">
                  <c:v>80</c:v>
                </c:pt>
                <c:pt idx="1">
                  <c:v>40</c:v>
                </c:pt>
                <c:pt idx="2">
                  <c:v>80</c:v>
                </c:pt>
                <c:pt idx="3">
                  <c:v>80</c:v>
                </c:pt>
                <c:pt idx="4">
                  <c:v>70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Sheet1!$G$30</c:f>
              <c:strCache>
                <c:ptCount val="1"/>
                <c:pt idx="0">
                  <c:v>Unpruned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strRef>
              <c:f>Sheet1!$E$31:$E$36</c:f>
              <c:strCache>
                <c:ptCount val="6"/>
                <c:pt idx="0">
                  <c:v>Bao</c:v>
                </c:pt>
                <c:pt idx="1">
                  <c:v>Hoima</c:v>
                </c:pt>
                <c:pt idx="2">
                  <c:v>Mercury</c:v>
                </c:pt>
                <c:pt idx="3">
                  <c:v>NASE14</c:v>
                </c:pt>
                <c:pt idx="4">
                  <c:v>Nyaraboke</c:v>
                </c:pt>
                <c:pt idx="5">
                  <c:v>Tim Tim</c:v>
                </c:pt>
              </c:strCache>
            </c:strRef>
          </c:cat>
          <c:val>
            <c:numRef>
              <c:f>Sheet1!$G$31:$G$36</c:f>
              <c:numCache>
                <c:formatCode>General</c:formatCode>
                <c:ptCount val="6"/>
                <c:pt idx="0">
                  <c:v>90</c:v>
                </c:pt>
                <c:pt idx="1">
                  <c:v>70</c:v>
                </c:pt>
                <c:pt idx="2">
                  <c:v>100</c:v>
                </c:pt>
                <c:pt idx="3">
                  <c:v>100</c:v>
                </c:pt>
                <c:pt idx="4">
                  <c:v>80</c:v>
                </c:pt>
                <c:pt idx="5">
                  <c:v>70</c:v>
                </c:pt>
              </c:numCache>
            </c:numRef>
          </c:val>
        </c:ser>
        <c:ser>
          <c:idx val="2"/>
          <c:order val="2"/>
          <c:tx>
            <c:strRef>
              <c:f>Sheet1!$H$30</c:f>
              <c:strCache>
                <c:ptCount val="1"/>
                <c:pt idx="0">
                  <c:v>RH + Pruning 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Sheet1!$E$31:$E$36</c:f>
              <c:strCache>
                <c:ptCount val="6"/>
                <c:pt idx="0">
                  <c:v>Bao</c:v>
                </c:pt>
                <c:pt idx="1">
                  <c:v>Hoima</c:v>
                </c:pt>
                <c:pt idx="2">
                  <c:v>Mercury</c:v>
                </c:pt>
                <c:pt idx="3">
                  <c:v>NASE14</c:v>
                </c:pt>
                <c:pt idx="4">
                  <c:v>Nyaraboke</c:v>
                </c:pt>
                <c:pt idx="5">
                  <c:v>Tim Tim</c:v>
                </c:pt>
              </c:strCache>
            </c:strRef>
          </c:cat>
          <c:val>
            <c:numRef>
              <c:f>Sheet1!$H$31:$H$36</c:f>
              <c:numCache>
                <c:formatCode>General</c:formatCode>
                <c:ptCount val="6"/>
                <c:pt idx="0">
                  <c:v>30</c:v>
                </c:pt>
                <c:pt idx="1">
                  <c:v>10</c:v>
                </c:pt>
                <c:pt idx="2">
                  <c:v>0</c:v>
                </c:pt>
                <c:pt idx="3">
                  <c:v>10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Sheet1!$I$30</c:f>
              <c:strCache>
                <c:ptCount val="1"/>
                <c:pt idx="0">
                  <c:v>Rh + Un Pruned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Sheet1!$E$31:$E$36</c:f>
              <c:strCache>
                <c:ptCount val="6"/>
                <c:pt idx="0">
                  <c:v>Bao</c:v>
                </c:pt>
                <c:pt idx="1">
                  <c:v>Hoima</c:v>
                </c:pt>
                <c:pt idx="2">
                  <c:v>Mercury</c:v>
                </c:pt>
                <c:pt idx="3">
                  <c:v>NASE14</c:v>
                </c:pt>
                <c:pt idx="4">
                  <c:v>Nyaraboke</c:v>
                </c:pt>
                <c:pt idx="5">
                  <c:v>Tim Tim</c:v>
                </c:pt>
              </c:strCache>
            </c:strRef>
          </c:cat>
          <c:val>
            <c:numRef>
              <c:f>Sheet1!$I$31:$I$36</c:f>
              <c:numCache>
                <c:formatCode>General</c:formatCode>
                <c:ptCount val="6"/>
                <c:pt idx="0">
                  <c:v>70</c:v>
                </c:pt>
                <c:pt idx="1">
                  <c:v>20</c:v>
                </c:pt>
                <c:pt idx="2">
                  <c:v>10</c:v>
                </c:pt>
                <c:pt idx="3">
                  <c:v>30</c:v>
                </c:pt>
                <c:pt idx="4">
                  <c:v>10</c:v>
                </c:pt>
                <c:pt idx="5">
                  <c:v>20</c:v>
                </c:pt>
              </c:numCache>
            </c:numRef>
          </c:val>
        </c:ser>
        <c:axId val="68997888"/>
        <c:axId val="68999424"/>
      </c:barChart>
      <c:catAx>
        <c:axId val="689978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zh-CN" sz="1800"/>
            </a:pPr>
            <a:endParaRPr lang="en-US"/>
          </a:p>
        </c:txPr>
        <c:crossAx val="68999424"/>
        <c:crosses val="autoZero"/>
        <c:auto val="1"/>
        <c:lblAlgn val="ctr"/>
        <c:lblOffset val="100"/>
      </c:catAx>
      <c:valAx>
        <c:axId val="689994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zh-CN" sz="1800"/>
            </a:pPr>
            <a:endParaRPr lang="en-US"/>
          </a:p>
        </c:txPr>
        <c:crossAx val="689978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lang="zh-CN" sz="18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03566" y="1672047"/>
            <a:ext cx="7354388" cy="1436913"/>
          </a:xfrm>
        </p:spPr>
        <p:txBody>
          <a:bodyPr/>
          <a:lstStyle/>
          <a:p>
            <a:r>
              <a:rPr lang="en-US" sz="3200" b="1" dirty="0" smtClean="0">
                <a:latin typeface="Arial Narrow" pitchFamily="34" charset="0"/>
              </a:rPr>
              <a:t>Effectiveness of cassava stem pruning for inducing delay in postharvest physiological deterioration (PPD) of fresh roots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92398" y="3644534"/>
            <a:ext cx="6815669" cy="13208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 Narrow" pitchFamily="34" charset="0"/>
              </a:rPr>
              <a:t>Muyinza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 H., </a:t>
            </a:r>
            <a:r>
              <a:rPr lang="en-US" sz="2800" b="1" dirty="0" err="1" smtClean="0">
                <a:solidFill>
                  <a:srgbClr val="002060"/>
                </a:solidFill>
                <a:latin typeface="Arial Narrow" pitchFamily="34" charset="0"/>
              </a:rPr>
              <a:t>Nyakaisiki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 E., </a:t>
            </a:r>
            <a:r>
              <a:rPr lang="en-US" sz="2800" b="1" dirty="0" err="1" smtClean="0">
                <a:solidFill>
                  <a:srgbClr val="002060"/>
                </a:solidFill>
                <a:latin typeface="Arial Narrow" pitchFamily="34" charset="0"/>
              </a:rPr>
              <a:t>Matovu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 M., </a:t>
            </a:r>
            <a:r>
              <a:rPr lang="en-US" sz="2800" b="1" dirty="0" err="1" smtClean="0">
                <a:solidFill>
                  <a:srgbClr val="002060"/>
                </a:solidFill>
                <a:latin typeface="Arial Narrow" pitchFamily="34" charset="0"/>
              </a:rPr>
              <a:t>Nuwamanya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 F., Wanda K., </a:t>
            </a:r>
            <a:r>
              <a:rPr lang="en-US" sz="2800" b="1" dirty="0" err="1" smtClean="0">
                <a:solidFill>
                  <a:srgbClr val="002060"/>
                </a:solidFill>
                <a:latin typeface="Arial Narrow" pitchFamily="34" charset="0"/>
              </a:rPr>
              <a:t>Abass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 A., and </a:t>
            </a:r>
            <a:r>
              <a:rPr lang="en-US" sz="2800" b="1" dirty="0" err="1" smtClean="0">
                <a:solidFill>
                  <a:srgbClr val="002060"/>
                </a:solidFill>
                <a:latin typeface="Arial Narrow" pitchFamily="34" charset="0"/>
              </a:rPr>
              <a:t>Naziri</a:t>
            </a:r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 D.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6" name="Picture 2" descr="LOGO-RTB-ENDURE-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17" y="5734594"/>
            <a:ext cx="1981200" cy="1123406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911" y="5760720"/>
            <a:ext cx="2057400" cy="1097280"/>
          </a:xfrm>
          <a:prstGeom prst="rect">
            <a:avLst/>
          </a:prstGeom>
          <a:noFill/>
        </p:spPr>
      </p:pic>
      <p:pic>
        <p:nvPicPr>
          <p:cNvPr id="9" name="Grafik 2" descr="IFAD-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6865" y="5734594"/>
            <a:ext cx="2009503" cy="1123406"/>
          </a:xfrm>
          <a:prstGeom prst="rect">
            <a:avLst/>
          </a:prstGeom>
          <a:noFill/>
        </p:spPr>
      </p:pic>
      <p:pic>
        <p:nvPicPr>
          <p:cNvPr id="10" name="Picture 6" descr="n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2501" y="5778500"/>
            <a:ext cx="156536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68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Results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There was significant reduction in PPD on pruned compared to un-pruned cassava roots of the same varieties</a:t>
            </a:r>
          </a:p>
          <a:p>
            <a:r>
              <a:rPr lang="en-US" dirty="0" smtClean="0">
                <a:latin typeface="Arial Narrow" pitchFamily="34" charset="0"/>
              </a:rPr>
              <a:t>Pruning maintained root quality for over 7 days of cassava storage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7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6022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Effect of pruning on PPD levels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4564"/>
            <a:ext cx="9983117" cy="437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88599" y="3256708"/>
            <a:ext cx="63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 PPD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20349"/>
                </a:solidFill>
                <a:latin typeface="Arial Narrow" pitchFamily="34" charset="0"/>
              </a:rPr>
              <a:t>Results</a:t>
            </a:r>
            <a:endParaRPr lang="en-US" sz="3200" b="1" dirty="0">
              <a:solidFill>
                <a:srgbClr val="120349"/>
              </a:solidFill>
              <a:latin typeface="Arial Narrow" pitchFamily="34" charset="0"/>
            </a:endParaRPr>
          </a:p>
        </p:txBody>
      </p:sp>
      <p:pic>
        <p:nvPicPr>
          <p:cNvPr id="4" name="Content Placeholder 3" descr="G:\Pictures from card 2 oct\104D7000\DSC_1837.JPG"/>
          <p:cNvPicPr>
            <a:picLocks noGrp="1"/>
          </p:cNvPicPr>
          <p:nvPr>
            <p:ph idx="1"/>
          </p:nvPr>
        </p:nvPicPr>
        <p:blipFill>
          <a:blip r:embed="rId2" cstate="print"/>
          <a:srcRect r="-35"/>
          <a:stretch>
            <a:fillRect/>
          </a:stretch>
        </p:blipFill>
        <p:spPr bwMode="auto">
          <a:xfrm>
            <a:off x="1295400" y="2655486"/>
            <a:ext cx="9601200" cy="312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8056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PPD effect after 14 days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61500" y="2689665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6886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Effect of pruning + Relative humidity storage at 7 days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16000" y="1816100"/>
          <a:ext cx="10083800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7206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Results..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08200"/>
            <a:ext cx="9601196" cy="376766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Narrow" pitchFamily="34" charset="0"/>
              </a:rPr>
              <a:t>Thus </a:t>
            </a: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pruning results in reduced PPD  </a:t>
            </a:r>
            <a:r>
              <a:rPr lang="en-US" dirty="0" smtClean="0">
                <a:latin typeface="Arial Narrow" pitchFamily="34" charset="0"/>
              </a:rPr>
              <a:t>on cassava</a:t>
            </a:r>
          </a:p>
          <a:p>
            <a:r>
              <a:rPr lang="en-US" dirty="0" smtClean="0">
                <a:latin typeface="Arial Narrow" pitchFamily="34" charset="0"/>
              </a:rPr>
              <a:t>The effect was enhanced when roots were stored at high relative humidity conditions resulting in zero loss 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It resulted in increased sugar to starch ratio for </a:t>
            </a:r>
            <a:r>
              <a:rPr lang="en-US" dirty="0" smtClean="0">
                <a:latin typeface="Arial Narrow" pitchFamily="34" charset="0"/>
              </a:rPr>
              <a:t>-sweeter varieties</a:t>
            </a:r>
          </a:p>
          <a:p>
            <a:r>
              <a:rPr lang="en-US" dirty="0" smtClean="0">
                <a:latin typeface="Arial Narrow" pitchFamily="34" charset="0"/>
              </a:rPr>
              <a:t>Increased root shelf life</a:t>
            </a:r>
          </a:p>
          <a:p>
            <a:r>
              <a:rPr lang="en-US" dirty="0" smtClean="0">
                <a:solidFill>
                  <a:srgbClr val="C00000"/>
                </a:solidFill>
                <a:latin typeface="Arial Narrow" pitchFamily="34" charset="0"/>
              </a:rPr>
              <a:t>Made roots more acceptable to consumers when tested up to 14 days of storage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No specific changes in other properties especially cyanide</a:t>
            </a:r>
          </a:p>
          <a:p>
            <a:r>
              <a:rPr lang="en-US" dirty="0" smtClean="0">
                <a:latin typeface="Arial Narrow" pitchFamily="34" charset="0"/>
              </a:rPr>
              <a:t>These findings also those of confirm earlier studies on varieties in Latin America </a:t>
            </a:r>
          </a:p>
          <a:p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Implications….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Pruning thus can increase  general output of fresh root cassava business</a:t>
            </a:r>
          </a:p>
          <a:p>
            <a:r>
              <a:rPr lang="en-US" dirty="0" smtClean="0">
                <a:latin typeface="Arial Narrow" pitchFamily="34" charset="0"/>
              </a:rPr>
              <a:t>Could result increased marketability of fresh roots especially at retail level</a:t>
            </a:r>
          </a:p>
          <a:p>
            <a:r>
              <a:rPr lang="en-US" dirty="0" smtClean="0">
                <a:latin typeface="Arial Narrow" pitchFamily="34" charset="0"/>
              </a:rPr>
              <a:t>Reduces postharvest losses and waste thus can increase HH food security</a:t>
            </a:r>
          </a:p>
          <a:p>
            <a:r>
              <a:rPr lang="en-US" dirty="0" smtClean="0">
                <a:latin typeface="Arial Narrow" pitchFamily="34" charset="0"/>
              </a:rPr>
              <a:t>Lowers cost of production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4986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Conclusion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58399" cy="3318936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Pruning  significantly reduced the rate of PPD in cassava</a:t>
            </a:r>
          </a:p>
          <a:p>
            <a:r>
              <a:rPr lang="en-US" dirty="0" smtClean="0">
                <a:latin typeface="Arial Narrow" pitchFamily="34" charset="0"/>
              </a:rPr>
              <a:t>When </a:t>
            </a: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combined with  relative humidity storage can result in complete elimination of deterioration </a:t>
            </a:r>
            <a:r>
              <a:rPr lang="en-US" dirty="0" smtClean="0">
                <a:latin typeface="Arial Narrow" pitchFamily="34" charset="0"/>
              </a:rPr>
              <a:t>up to 2 weeks storage in some varieties</a:t>
            </a:r>
          </a:p>
          <a:p>
            <a:r>
              <a:rPr lang="en-US" dirty="0" smtClean="0">
                <a:latin typeface="Arial Narrow" pitchFamily="34" charset="0"/>
              </a:rPr>
              <a:t>It can thus be used to reduce the high economic losses caused by PPD especially at retail level</a:t>
            </a:r>
            <a:endParaRPr lang="en-US" dirty="0">
              <a:latin typeface="Arial Narrow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370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20349"/>
                </a:solidFill>
                <a:latin typeface="Arial Narrow" pitchFamily="34" charset="0"/>
              </a:rPr>
              <a:t>Recommendations</a:t>
            </a:r>
            <a:endParaRPr lang="en-US" sz="3200" b="1" dirty="0">
              <a:solidFill>
                <a:srgbClr val="120349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556932"/>
            <a:ext cx="9880597" cy="331893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More research to pilot this and other shelf life enhancing technologies needs to be done especially to pilot the technology at enterprise level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Cost benefit analyses need to be done to evaluate the technology especially when combined with other shelf-life enhancing options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Acknowledgements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 Narrow" pitchFamily="34" charset="0"/>
              </a:rPr>
              <a:t>RTB Endure Project </a:t>
            </a:r>
          </a:p>
          <a:p>
            <a:r>
              <a:rPr lang="en-US" sz="2800" dirty="0" smtClean="0">
                <a:latin typeface="Arial Narrow" pitchFamily="34" charset="0"/>
              </a:rPr>
              <a:t>NARO</a:t>
            </a:r>
          </a:p>
          <a:p>
            <a:r>
              <a:rPr lang="en-US" sz="2800" dirty="0" smtClean="0">
                <a:latin typeface="Arial Narrow" pitchFamily="34" charset="0"/>
              </a:rPr>
              <a:t>CIAT- Colombia Cassava Team</a:t>
            </a:r>
          </a:p>
          <a:p>
            <a:r>
              <a:rPr lang="en-US" sz="2800" dirty="0" err="1" smtClean="0">
                <a:latin typeface="Arial Narrow" pitchFamily="34" charset="0"/>
              </a:rPr>
              <a:t>Organisers</a:t>
            </a:r>
            <a:r>
              <a:rPr lang="en-US" sz="2800" dirty="0" smtClean="0">
                <a:latin typeface="Arial Narrow" pitchFamily="34" charset="0"/>
              </a:rPr>
              <a:t> of the WCRTC</a:t>
            </a:r>
          </a:p>
          <a:p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70710"/>
            <a:ext cx="9601196" cy="4441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Introduction</a:t>
            </a:r>
            <a:endParaRPr lang="en-US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9714" y="1645920"/>
            <a:ext cx="5042263" cy="4224528"/>
          </a:xfrm>
        </p:spPr>
        <p:txBody>
          <a:bodyPr>
            <a:normAutofit fontScale="92500"/>
          </a:bodyPr>
          <a:lstStyle/>
          <a:p>
            <a:pPr algn="just">
              <a:spcBef>
                <a:spcPct val="0"/>
              </a:spcBef>
              <a:defRPr/>
            </a:pPr>
            <a:r>
              <a:rPr lang="en-AU" dirty="0" smtClean="0">
                <a:solidFill>
                  <a:srgbClr val="0000C0"/>
                </a:solidFill>
                <a:latin typeface="Arial" charset="0"/>
                <a:cs typeface="Arial" charset="0"/>
                <a:sym typeface="Arial" charset="0"/>
              </a:rPr>
              <a:t>Cassava (</a:t>
            </a:r>
            <a:r>
              <a:rPr lang="en-AU" i="1" dirty="0" err="1" smtClean="0">
                <a:solidFill>
                  <a:srgbClr val="0000C0"/>
                </a:solidFill>
                <a:latin typeface="Arial" charset="0"/>
                <a:cs typeface="Arial" charset="0"/>
                <a:sym typeface="Arial" charset="0"/>
              </a:rPr>
              <a:t>Manihot</a:t>
            </a:r>
            <a:r>
              <a:rPr lang="en-AU" i="1" dirty="0" smtClean="0">
                <a:solidFill>
                  <a:srgbClr val="0000C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AU" i="1" dirty="0" err="1" smtClean="0">
                <a:solidFill>
                  <a:srgbClr val="0000C0"/>
                </a:solidFill>
                <a:latin typeface="Arial" charset="0"/>
                <a:cs typeface="Arial" charset="0"/>
                <a:sym typeface="Arial" charset="0"/>
              </a:rPr>
              <a:t>esculenta</a:t>
            </a:r>
            <a:r>
              <a:rPr lang="en-AU" i="1" dirty="0" smtClean="0">
                <a:solidFill>
                  <a:srgbClr val="0000C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AU" dirty="0" err="1" smtClean="0">
                <a:solidFill>
                  <a:srgbClr val="0000C0"/>
                </a:solidFill>
                <a:latin typeface="Arial" charset="0"/>
                <a:cs typeface="Arial" charset="0"/>
                <a:sym typeface="Arial" charset="0"/>
              </a:rPr>
              <a:t>Crantz</a:t>
            </a:r>
            <a:r>
              <a:rPr lang="en-AU" dirty="0" smtClean="0">
                <a:solidFill>
                  <a:srgbClr val="0000C0"/>
                </a:solidFill>
                <a:latin typeface="Arial" charset="0"/>
                <a:cs typeface="Arial" charset="0"/>
                <a:sym typeface="Arial" charset="0"/>
              </a:rPr>
              <a:t>) </a:t>
            </a:r>
            <a:r>
              <a:rPr lang="en-AU" dirty="0" smtClean="0">
                <a:solidFill>
                  <a:schemeClr val="tx1"/>
                </a:solidFill>
                <a:latin typeface="Arial Narrow" pitchFamily="34" charset="0"/>
                <a:cs typeface="Arial" charset="0"/>
                <a:sym typeface="Arial" charset="0"/>
              </a:rPr>
              <a:t>is an important food for low-income populations</a:t>
            </a:r>
          </a:p>
          <a:p>
            <a:pPr algn="just">
              <a:spcBef>
                <a:spcPct val="0"/>
              </a:spcBef>
              <a:defRPr/>
            </a:pPr>
            <a:r>
              <a:rPr lang="en-AU" dirty="0" smtClean="0">
                <a:solidFill>
                  <a:schemeClr val="tx1"/>
                </a:solidFill>
                <a:latin typeface="Arial Narrow" pitchFamily="34" charset="0"/>
                <a:cs typeface="Arial" charset="0"/>
                <a:sym typeface="Arial" charset="0"/>
              </a:rPr>
              <a:t>It is a staple food raw material for many value added products   </a:t>
            </a:r>
          </a:p>
          <a:p>
            <a:pPr algn="just">
              <a:spcBef>
                <a:spcPct val="0"/>
              </a:spcBef>
              <a:defRPr/>
            </a:pPr>
            <a:r>
              <a:rPr lang="en-AU" dirty="0" smtClean="0">
                <a:solidFill>
                  <a:schemeClr val="tx1"/>
                </a:solidFill>
                <a:latin typeface="Arial Narrow" pitchFamily="34" charset="0"/>
                <a:cs typeface="Arial" charset="0"/>
                <a:sym typeface="Arial" charset="0"/>
              </a:rPr>
              <a:t>Increasingly fresh root consumption is on the rise and projected to increase in Uganda</a:t>
            </a:r>
          </a:p>
          <a:p>
            <a:pPr algn="just">
              <a:spcBef>
                <a:spcPct val="0"/>
              </a:spcBef>
              <a:defRPr/>
            </a:pPr>
            <a:r>
              <a:rPr lang="en-AU" dirty="0" smtClean="0">
                <a:solidFill>
                  <a:schemeClr val="tx1"/>
                </a:solidFill>
                <a:latin typeface="Arial Narrow" pitchFamily="34" charset="0"/>
                <a:cs typeface="Arial" charset="0"/>
                <a:sym typeface="Arial" charset="0"/>
              </a:rPr>
              <a:t>However postharvest losses on the crop are high and estimated at over 25% in Uganda.</a:t>
            </a:r>
          </a:p>
          <a:p>
            <a:pPr algn="just">
              <a:spcBef>
                <a:spcPct val="0"/>
              </a:spcBef>
              <a:defRPr/>
            </a:pPr>
            <a:r>
              <a:rPr lang="en-AU" dirty="0" smtClean="0">
                <a:solidFill>
                  <a:schemeClr val="tx1"/>
                </a:solidFill>
                <a:latin typeface="Arial Narrow" pitchFamily="34" charset="0"/>
                <a:cs typeface="Arial" charset="0"/>
                <a:sym typeface="Arial" charset="0"/>
              </a:rPr>
              <a:t>Major cause of PH  losses is PPD</a:t>
            </a:r>
            <a:endParaRPr lang="en-AU" dirty="0" smtClean="0">
              <a:solidFill>
                <a:srgbClr val="0000C0"/>
              </a:solidFill>
              <a:latin typeface="Arial Narrow" pitchFamily="34" charset="0"/>
              <a:cs typeface="Arial" charset="0"/>
              <a:sym typeface="Arial" charset="0"/>
            </a:endParaRPr>
          </a:p>
          <a:p>
            <a:pPr algn="just"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5" name="Content Placeholder 7" descr="IMG_41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57553" y="1760976"/>
            <a:ext cx="4362995" cy="353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2" y="796834"/>
            <a:ext cx="9601196" cy="80989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Si </a:t>
            </a:r>
            <a:r>
              <a:rPr lang="en-US" sz="3200" b="1" dirty="0" err="1" smtClean="0">
                <a:solidFill>
                  <a:srgbClr val="002060"/>
                </a:solidFill>
                <a:latin typeface="Arial Narrow" pitchFamily="34" charset="0"/>
              </a:rPr>
              <a:t>Shie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1907177"/>
            <a:ext cx="9601196" cy="39686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3" descr="C:\CIAT -Visit\CIAT -Visit\DSC066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87" y="1907177"/>
            <a:ext cx="9170124" cy="399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466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636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Post-harvest physiological deterioration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3589" y="2325189"/>
            <a:ext cx="5342707" cy="3545259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GB" dirty="0" smtClean="0">
                <a:latin typeface="Arial Narrow" pitchFamily="34" charset="0"/>
              </a:rPr>
              <a:t>PPD Manifests as blue-black vascular streaks in a ring along periphery/ sometimes vertically, off flavours and less palatable cassava products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GB" dirty="0" smtClean="0">
                <a:latin typeface="Arial Narrow" pitchFamily="34" charset="0"/>
              </a:rPr>
              <a:t> </a:t>
            </a:r>
            <a:r>
              <a:rPr lang="en-GB" dirty="0" smtClean="0">
                <a:solidFill>
                  <a:srgbClr val="120349"/>
                </a:solidFill>
                <a:latin typeface="Arial Narrow" pitchFamily="34" charset="0"/>
              </a:rPr>
              <a:t>It occurs  within 48 hours of harvest </a:t>
            </a:r>
            <a:r>
              <a:rPr lang="en-GB" dirty="0" smtClean="0">
                <a:latin typeface="Arial Narrow" pitchFamily="34" charset="0"/>
              </a:rPr>
              <a:t>caused by  production of  </a:t>
            </a:r>
            <a:r>
              <a:rPr lang="en-GB" dirty="0" err="1" smtClean="0">
                <a:latin typeface="Arial Narrow" pitchFamily="34" charset="0"/>
              </a:rPr>
              <a:t>phenolic</a:t>
            </a:r>
            <a:r>
              <a:rPr lang="en-GB" dirty="0" smtClean="0">
                <a:latin typeface="Arial Narrow" pitchFamily="34" charset="0"/>
              </a:rPr>
              <a:t> compounds (</a:t>
            </a:r>
            <a:r>
              <a:rPr lang="en-GB" dirty="0" err="1" smtClean="0">
                <a:latin typeface="Arial Narrow" pitchFamily="34" charset="0"/>
              </a:rPr>
              <a:t>scopoletin</a:t>
            </a:r>
            <a:r>
              <a:rPr lang="en-GB" dirty="0" smtClean="0">
                <a:latin typeface="Arial Narrow" pitchFamily="34" charset="0"/>
              </a:rPr>
              <a:t>) induced at harvest by mechanical damage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GB" dirty="0" smtClean="0">
                <a:latin typeface="Arial Narrow" pitchFamily="34" charset="0"/>
              </a:rPr>
              <a:t>is the main cause of fresh cassava root losses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GB" dirty="0" smtClean="0">
              <a:latin typeface="Arial Narrow" pitchFamily="34" charset="0"/>
            </a:endParaRPr>
          </a:p>
        </p:txBody>
      </p:sp>
      <p:pic>
        <p:nvPicPr>
          <p:cNvPr id="5" name="Content Placeholder 8" descr="C:\RTB\PPD\Cassava\DSC0701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497" y="2377440"/>
            <a:ext cx="3801291" cy="34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905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PPD…</a:t>
            </a:r>
            <a:r>
              <a:rPr lang="en-US" sz="3200" dirty="0" smtClean="0">
                <a:latin typeface="Arial Narrow" pitchFamily="34" charset="0"/>
              </a:rPr>
              <a:t>…</a:t>
            </a:r>
            <a:endParaRPr lang="en-US" sz="32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526" y="2560320"/>
            <a:ext cx="5076226" cy="3310128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Results in increased market rejects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Poor product yield and   Market quality; Poor commercialisation possibilities 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Significant economic losses (to farmers and  retailers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rgbClr val="120349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Enhanced shelf life would result in</a:t>
            </a:r>
            <a:r>
              <a:rPr lang="en-US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increased fresh root market access </a:t>
            </a:r>
            <a:r>
              <a:rPr lang="en-US" dirty="0" smtClean="0">
                <a:latin typeface="Arial Narrow" pitchFamily="34" charset="0"/>
              </a:rPr>
              <a:t>and incomes from fresh cassava sales and increased food security at HH level</a:t>
            </a:r>
          </a:p>
          <a:p>
            <a:pPr algn="just">
              <a:buClr>
                <a:srgbClr val="120349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</a:rPr>
              <a:t>Thus need for effective and affordable technologies that can ensure enhanced root shelf life and assure fresh root quality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endParaRPr lang="en-US" sz="24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155700"/>
            <a:ext cx="9601196" cy="1092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Objectives of the study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To investigate the effect of cassava stem pruning on level of PPD of Ugandan cassava varieties </a:t>
            </a:r>
          </a:p>
          <a:p>
            <a:r>
              <a:rPr lang="en-US" dirty="0" smtClean="0">
                <a:latin typeface="Arial Narrow" pitchFamily="34" charset="0"/>
              </a:rPr>
              <a:t>To evaluate the effect of Pruning when combined relative humidity storage on cassava root shelf life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7209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Methodology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147" y="1872868"/>
            <a:ext cx="10147450" cy="40030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600" dirty="0" smtClean="0">
                <a:latin typeface="Arial Narrow" pitchFamily="34" charset="0"/>
              </a:rPr>
              <a:t>Leaves were removed from 10  mature plants of six varieties including;  </a:t>
            </a:r>
            <a:r>
              <a:rPr lang="en-US" sz="2600" dirty="0" err="1" smtClean="0">
                <a:latin typeface="Arial Narrow" pitchFamily="34" charset="0"/>
              </a:rPr>
              <a:t>Nyaraboke</a:t>
            </a:r>
            <a:r>
              <a:rPr lang="en-US" sz="2600" dirty="0" smtClean="0">
                <a:latin typeface="Arial Narrow" pitchFamily="34" charset="0"/>
              </a:rPr>
              <a:t>, </a:t>
            </a:r>
            <a:r>
              <a:rPr lang="en-US" sz="2600" dirty="0" err="1" smtClean="0">
                <a:latin typeface="Arial Narrow" pitchFamily="34" charset="0"/>
              </a:rPr>
              <a:t>Bao</a:t>
            </a:r>
            <a:r>
              <a:rPr lang="en-US" sz="2600" dirty="0" smtClean="0">
                <a:latin typeface="Arial Narrow" pitchFamily="34" charset="0"/>
              </a:rPr>
              <a:t>, Mercury, NASE 14, Tim </a:t>
            </a:r>
            <a:r>
              <a:rPr lang="en-US" sz="2600" dirty="0" err="1" smtClean="0">
                <a:latin typeface="Arial Narrow" pitchFamily="34" charset="0"/>
              </a:rPr>
              <a:t>tim</a:t>
            </a:r>
            <a:r>
              <a:rPr lang="en-US" sz="2600" dirty="0" smtClean="0">
                <a:latin typeface="Arial Narrow" pitchFamily="34" charset="0"/>
              </a:rPr>
              <a:t> and </a:t>
            </a:r>
            <a:r>
              <a:rPr lang="en-US" sz="2600" dirty="0" err="1" smtClean="0">
                <a:latin typeface="Arial Narrow" pitchFamily="34" charset="0"/>
              </a:rPr>
              <a:t>Hoima</a:t>
            </a:r>
            <a:r>
              <a:rPr lang="en-US" sz="2600" dirty="0" smtClean="0">
                <a:latin typeface="Arial Narrow" pitchFamily="34" charset="0"/>
              </a:rPr>
              <a:t> using a sharp </a:t>
            </a:r>
            <a:r>
              <a:rPr lang="en-US" sz="2600" dirty="0" err="1" smtClean="0">
                <a:latin typeface="Arial Narrow" pitchFamily="34" charset="0"/>
              </a:rPr>
              <a:t>knive</a:t>
            </a:r>
            <a:r>
              <a:rPr lang="en-US" sz="2600" dirty="0" smtClean="0">
                <a:latin typeface="Arial Narrow" pitchFamily="34" charset="0"/>
              </a:rPr>
              <a:t>. Another set of 10 plants for each variety were left un-pruned </a:t>
            </a:r>
          </a:p>
          <a:p>
            <a:pPr lvl="1"/>
            <a:r>
              <a:rPr lang="en-US" sz="2600" dirty="0" smtClean="0">
                <a:latin typeface="Arial Narrow" pitchFamily="34" charset="0"/>
              </a:rPr>
              <a:t>The plants were then left for 7 days </a:t>
            </a:r>
          </a:p>
          <a:p>
            <a:pPr lvl="1"/>
            <a:r>
              <a:rPr lang="en-US" sz="2600" dirty="0" smtClean="0">
                <a:latin typeface="Arial Narrow" pitchFamily="34" charset="0"/>
              </a:rPr>
              <a:t>After one week, both pruned and un-pruned plants from all the varieties were harvested and taken to the lab for analysis.  Roots were washed dipped in fungicide (</a:t>
            </a:r>
            <a:r>
              <a:rPr lang="en-US" sz="2600" dirty="0" err="1" smtClean="0">
                <a:latin typeface="Arial Narrow" pitchFamily="34" charset="0"/>
              </a:rPr>
              <a:t>Ridomil</a:t>
            </a:r>
            <a:r>
              <a:rPr lang="en-US" sz="2600" dirty="0" smtClean="0">
                <a:latin typeface="Arial Narrow" pitchFamily="34" charset="0"/>
              </a:rPr>
              <a:t>) + surfactant  </a:t>
            </a:r>
            <a:r>
              <a:rPr lang="en-US" sz="2600" dirty="0" err="1" smtClean="0">
                <a:latin typeface="Arial Narrow" pitchFamily="34" charset="0"/>
              </a:rPr>
              <a:t>sufsilwet</a:t>
            </a:r>
            <a:r>
              <a:rPr lang="en-US" sz="2600" dirty="0" smtClean="0">
                <a:latin typeface="Arial Narrow" pitchFamily="34" charset="0"/>
              </a:rPr>
              <a:t>  Gold100% in (1 ml/ </a:t>
            </a:r>
            <a:r>
              <a:rPr lang="en-US" sz="2600" dirty="0" err="1" smtClean="0">
                <a:latin typeface="Arial Narrow" pitchFamily="34" charset="0"/>
              </a:rPr>
              <a:t>litre</a:t>
            </a:r>
            <a:r>
              <a:rPr lang="en-US" sz="2600" dirty="0" smtClean="0">
                <a:latin typeface="Arial Narrow" pitchFamily="34" charset="0"/>
              </a:rPr>
              <a:t>) for 2 minutes</a:t>
            </a:r>
          </a:p>
          <a:p>
            <a:pPr lvl="1"/>
            <a:r>
              <a:rPr lang="en-US" sz="2600" dirty="0" smtClean="0">
                <a:latin typeface="Arial Narrow" pitchFamily="34" charset="0"/>
              </a:rPr>
              <a:t>They were then </a:t>
            </a:r>
            <a:r>
              <a:rPr lang="en-US" sz="2600" dirty="0" err="1" smtClean="0">
                <a:latin typeface="Arial Narrow" pitchFamily="34" charset="0"/>
              </a:rPr>
              <a:t>analysed</a:t>
            </a:r>
            <a:r>
              <a:rPr lang="en-US" sz="2600" dirty="0" smtClean="0">
                <a:latin typeface="Arial Narrow" pitchFamily="34" charset="0"/>
              </a:rPr>
              <a:t>  for PPD after 7 days</a:t>
            </a:r>
          </a:p>
          <a:p>
            <a:pPr lvl="1"/>
            <a:r>
              <a:rPr lang="en-US" sz="2600" dirty="0" smtClean="0">
                <a:latin typeface="Arial Narrow" pitchFamily="34" charset="0"/>
              </a:rPr>
              <a:t>Another lot was treated similarly </a:t>
            </a:r>
            <a:r>
              <a:rPr lang="en-US" sz="2600" dirty="0" smtClean="0">
                <a:solidFill>
                  <a:srgbClr val="002060"/>
                </a:solidFill>
                <a:latin typeface="Arial Narrow" pitchFamily="34" charset="0"/>
              </a:rPr>
              <a:t>but the roots were stored in high relative humidity bags (hermetic bags) for the 7 days prior to assessment for  PPD</a:t>
            </a:r>
          </a:p>
          <a:p>
            <a:pPr lvl="1"/>
            <a:r>
              <a:rPr lang="en-US" sz="2600" dirty="0" smtClean="0">
                <a:latin typeface="Arial Narrow" pitchFamily="34" charset="0"/>
              </a:rPr>
              <a:t>Data was </a:t>
            </a:r>
            <a:r>
              <a:rPr lang="en-US" sz="2600" dirty="0" err="1" smtClean="0">
                <a:latin typeface="Arial Narrow" pitchFamily="34" charset="0"/>
              </a:rPr>
              <a:t>analysed</a:t>
            </a:r>
            <a:r>
              <a:rPr lang="en-US" sz="2600" dirty="0" smtClean="0">
                <a:latin typeface="Arial Narrow" pitchFamily="34" charset="0"/>
              </a:rPr>
              <a:t> using Excel </a:t>
            </a:r>
          </a:p>
          <a:p>
            <a:endParaRPr lang="en-GB" sz="26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Pruning process and root harvesting 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84" y="2704317"/>
            <a:ext cx="3314625" cy="2958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60" y="2699134"/>
            <a:ext cx="2963537" cy="29745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4" y="2699133"/>
            <a:ext cx="3018155" cy="30186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4506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Root assessment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" name="Content Placeholder 4" descr="G:\Pictures from card 2 oct\104D7000\DSC_180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300" y="2387600"/>
            <a:ext cx="3962425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G:\Pictures from card 2 oct\104D7000\DSC_184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2298700"/>
            <a:ext cx="45751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6842" y="989289"/>
            <a:ext cx="3718455" cy="76331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Narrow" pitchFamily="34" charset="0"/>
              </a:rPr>
              <a:t>Scoring PPD</a:t>
            </a:r>
            <a:endParaRPr lang="en-US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80501" y="2921000"/>
            <a:ext cx="4450815" cy="2717800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en-US" sz="9600" dirty="0" smtClean="0">
                <a:latin typeface="Arial Narrow" pitchFamily="34" charset="0"/>
              </a:rPr>
              <a:t>Proximal end of the treatment root s was cut and covered </a:t>
            </a:r>
          </a:p>
          <a:p>
            <a:pPr lvl="0" algn="just"/>
            <a:r>
              <a:rPr lang="en-US" sz="9600" dirty="0" smtClean="0">
                <a:latin typeface="Arial Narrow" pitchFamily="34" charset="0"/>
              </a:rPr>
              <a:t>7 slices were assessed for PPD per root  </a:t>
            </a:r>
          </a:p>
          <a:p>
            <a:pPr lvl="0" algn="just"/>
            <a:r>
              <a:rPr lang="en-US" sz="9600" dirty="0" smtClean="0">
                <a:latin typeface="Arial Narrow" pitchFamily="34" charset="0"/>
              </a:rPr>
              <a:t>Numerical values are assigned </a:t>
            </a:r>
            <a:r>
              <a:rPr lang="en-US" sz="9600" dirty="0">
                <a:latin typeface="Arial Narrow" pitchFamily="34" charset="0"/>
              </a:rPr>
              <a:t>according to a scale of 0 to 10 on the proximal surface of each cut.</a:t>
            </a:r>
          </a:p>
          <a:p>
            <a:pPr algn="just"/>
            <a:r>
              <a:rPr lang="en-US" sz="9600" dirty="0">
                <a:latin typeface="Arial Narrow" pitchFamily="34" charset="0"/>
              </a:rPr>
              <a:t>The scale values correspond </a:t>
            </a:r>
            <a:r>
              <a:rPr lang="en-US" sz="9600" dirty="0" smtClean="0">
                <a:latin typeface="Arial Narrow" pitchFamily="34" charset="0"/>
              </a:rPr>
              <a:t>to 0%, 10%  20%  30% to  40</a:t>
            </a:r>
            <a:r>
              <a:rPr lang="en-US" sz="9600" dirty="0">
                <a:latin typeface="Arial Narrow" pitchFamily="34" charset="0"/>
              </a:rPr>
              <a:t>% and so on corresponding to 10 </a:t>
            </a:r>
            <a:r>
              <a:rPr lang="en-US" sz="9600" dirty="0" smtClean="0">
                <a:latin typeface="Arial Narrow" pitchFamily="34" charset="0"/>
              </a:rPr>
              <a:t>up to </a:t>
            </a:r>
            <a:r>
              <a:rPr lang="en-US" sz="9600" dirty="0">
                <a:latin typeface="Arial Narrow" pitchFamily="34" charset="0"/>
              </a:rPr>
              <a:t>100</a:t>
            </a:r>
            <a:r>
              <a:rPr lang="en-US" sz="9600" dirty="0" smtClean="0">
                <a:latin typeface="Arial Narrow" pitchFamily="34" charset="0"/>
              </a:rPr>
              <a:t>% deterioration</a:t>
            </a:r>
            <a:r>
              <a:rPr lang="en-US" sz="6000" dirty="0" smtClean="0">
                <a:latin typeface="Arial Narrow" pitchFamily="34" charset="0"/>
              </a:rPr>
              <a:t>.</a:t>
            </a:r>
            <a:endParaRPr lang="en-US" sz="6000" dirty="0">
              <a:latin typeface="Arial Narrow" pitchFamily="34" charset="0"/>
            </a:endParaRPr>
          </a:p>
          <a:p>
            <a:r>
              <a:rPr lang="en-US" dirty="0"/>
              <a:t> </a:t>
            </a:r>
          </a:p>
          <a:p>
            <a:pPr algn="l"/>
            <a:endParaRPr lang="en-US" dirty="0"/>
          </a:p>
        </p:txBody>
      </p:sp>
      <p:pic>
        <p:nvPicPr>
          <p:cNvPr id="7" name="Imagen 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899" y="1727200"/>
            <a:ext cx="4742993" cy="404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70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624</TotalTime>
  <Words>675</Words>
  <Application>Microsoft Office PowerPoint</Application>
  <PresentationFormat>Custom</PresentationFormat>
  <Paragraphs>71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Effectiveness of cassava stem pruning for inducing delay in postharvest physiological deterioration (PPD) of fresh roots</vt:lpstr>
      <vt:lpstr>Introduction</vt:lpstr>
      <vt:lpstr>Post-harvest physiological deterioration</vt:lpstr>
      <vt:lpstr>PPD……</vt:lpstr>
      <vt:lpstr>Objectives of the study</vt:lpstr>
      <vt:lpstr>Methodology</vt:lpstr>
      <vt:lpstr>Pruning process and root harvesting </vt:lpstr>
      <vt:lpstr>Root assessment</vt:lpstr>
      <vt:lpstr>Scoring PPD</vt:lpstr>
      <vt:lpstr>Results</vt:lpstr>
      <vt:lpstr>Effect of pruning on PPD levels</vt:lpstr>
      <vt:lpstr>Results</vt:lpstr>
      <vt:lpstr>PPD effect after 14 days</vt:lpstr>
      <vt:lpstr>Effect of pruning + Relative humidity storage at 7 days  </vt:lpstr>
      <vt:lpstr>Results..</vt:lpstr>
      <vt:lpstr>Implications….</vt:lpstr>
      <vt:lpstr>Conclusion</vt:lpstr>
      <vt:lpstr>Recommendations</vt:lpstr>
      <vt:lpstr>Acknowledgements</vt:lpstr>
      <vt:lpstr>Si Shie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Post-harvest physiological deterioration (PPD)Screening</dc:title>
  <dc:creator>Personal</dc:creator>
  <cp:lastModifiedBy>USER</cp:lastModifiedBy>
  <cp:revision>38</cp:revision>
  <dcterms:created xsi:type="dcterms:W3CDTF">2016-01-13T02:20:03Z</dcterms:created>
  <dcterms:modified xsi:type="dcterms:W3CDTF">2016-03-04T08:58:42Z</dcterms:modified>
</cp:coreProperties>
</file>