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8" r:id="rId1"/>
  </p:sldMasterIdLst>
  <p:notesMasterIdLst>
    <p:notesMasterId r:id="rId15"/>
  </p:notesMasterIdLst>
  <p:sldIdLst>
    <p:sldId id="308" r:id="rId2"/>
    <p:sldId id="436" r:id="rId3"/>
    <p:sldId id="437" r:id="rId4"/>
    <p:sldId id="441" r:id="rId5"/>
    <p:sldId id="442" r:id="rId6"/>
    <p:sldId id="443" r:id="rId7"/>
    <p:sldId id="444" r:id="rId8"/>
    <p:sldId id="446" r:id="rId9"/>
    <p:sldId id="450" r:id="rId10"/>
    <p:sldId id="447" r:id="rId11"/>
    <p:sldId id="448" r:id="rId12"/>
    <p:sldId id="449" r:id="rId13"/>
    <p:sldId id="451" r:id="rId14"/>
  </p:sldIdLst>
  <p:sldSz cx="9144000" cy="6858000" type="screen4x3"/>
  <p:notesSz cx="7010400" cy="92964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333FF"/>
    <a:srgbClr val="D10558"/>
    <a:srgbClr val="E55FAF"/>
    <a:srgbClr val="65DF79"/>
    <a:srgbClr val="FFA96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41" autoAdjust="0"/>
    <p:restoredTop sz="92678" autoAdjust="0"/>
  </p:normalViewPr>
  <p:slideViewPr>
    <p:cSldViewPr>
      <p:cViewPr>
        <p:scale>
          <a:sx n="66" d="100"/>
          <a:sy n="66" d="100"/>
        </p:scale>
        <p:origin x="-1428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9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20304296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ctr" anchorCtr="0">
            <a:noAutofit/>
          </a:bodyPr>
          <a:lstStyle/>
          <a:p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="" xmlns:p14="http://schemas.microsoft.com/office/powerpoint/2010/main" val="639634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pic>
        <p:nvPicPr>
          <p:cNvPr id="9" name="Shape 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07817"/>
            <a:ext cx="9143999" cy="7065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04798"/>
            <a:ext cx="9143999" cy="71627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4488" indent="-1588" algn="l" rtl="0">
              <a:spcBef>
                <a:spcPts val="0"/>
              </a:spcBef>
              <a:spcAft>
                <a:spcPts val="0"/>
              </a:spcAft>
              <a:defRPr sz="2600" b="1">
                <a:solidFill>
                  <a:srgbClr val="D6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>
              <a:spcBef>
                <a:spcPts val="0"/>
              </a:spcBef>
              <a:defRPr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grpSp>
        <p:nvGrpSpPr>
          <p:cNvPr id="28" name="Shape 28"/>
          <p:cNvGrpSpPr/>
          <p:nvPr/>
        </p:nvGrpSpPr>
        <p:grpSpPr>
          <a:xfrm rot="10800000" flipH="1">
            <a:off x="491172" y="304799"/>
            <a:ext cx="304799" cy="304800"/>
            <a:chOff x="432" y="719"/>
            <a:chExt cx="239" cy="240"/>
          </a:xfrm>
        </p:grpSpPr>
        <p:sp>
          <p:nvSpPr>
            <p:cNvPr id="29" name="Shape 29"/>
            <p:cNvSpPr/>
            <p:nvPr/>
          </p:nvSpPr>
          <p:spPr>
            <a:xfrm>
              <a:off x="432" y="719"/>
              <a:ext cx="47" cy="239"/>
            </a:xfrm>
            <a:prstGeom prst="rect">
              <a:avLst/>
            </a:prstGeom>
            <a:solidFill>
              <a:srgbClr val="FFAE1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 rot="-5400000">
              <a:off x="528" y="816"/>
              <a:ext cx="47" cy="239"/>
            </a:xfrm>
            <a:prstGeom prst="rect">
              <a:avLst/>
            </a:prstGeom>
            <a:solidFill>
              <a:srgbClr val="FFAE1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cxnSp>
        <p:nvCxnSpPr>
          <p:cNvPr id="31" name="Shape 31"/>
          <p:cNvCxnSpPr/>
          <p:nvPr/>
        </p:nvCxnSpPr>
        <p:spPr>
          <a:xfrm>
            <a:off x="670560" y="914400"/>
            <a:ext cx="5445124" cy="0"/>
          </a:xfrm>
          <a:prstGeom prst="straightConnector1">
            <a:avLst/>
          </a:prstGeom>
          <a:noFill/>
          <a:ln w="38100" cap="flat">
            <a:solidFill>
              <a:srgbClr val="FFAE1D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hape 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04798"/>
            <a:ext cx="9143999" cy="716279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 sz="4000" b="1" cap="small">
                <a:solidFill>
                  <a:srgbClr val="3F3F3F"/>
                </a:solidFill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Times New Roman"/>
              <a:buNone/>
              <a:defRPr sz="2000">
                <a:solidFill>
                  <a:srgbClr val="888888"/>
                </a:solidFill>
              </a:defRPr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Times New Roman"/>
              <a:buNone/>
              <a:defRPr sz="1800">
                <a:solidFill>
                  <a:srgbClr val="888888"/>
                </a:solidFill>
              </a:defRPr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Times New Roman"/>
              <a:buNone/>
              <a:defRPr sz="1600">
                <a:solidFill>
                  <a:srgbClr val="888888"/>
                </a:solidFill>
              </a:defRPr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Times New Roman"/>
              <a:buNone/>
              <a:defRPr sz="1400">
                <a:solidFill>
                  <a:srgbClr val="888888"/>
                </a:solidFill>
              </a:defRPr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Times New Roman"/>
              <a:buNone/>
              <a:defRPr sz="1400">
                <a:solidFill>
                  <a:srgbClr val="888888"/>
                </a:solidFill>
              </a:defRPr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Times New Roman"/>
              <a:buNone/>
              <a:defRPr sz="1400">
                <a:solidFill>
                  <a:srgbClr val="888888"/>
                </a:solidFill>
              </a:defRPr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Times New Roman"/>
              <a:buNone/>
              <a:defRPr sz="1400">
                <a:solidFill>
                  <a:srgbClr val="888888"/>
                </a:solidFill>
              </a:defRPr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Times New Roman"/>
              <a:buNone/>
              <a:defRPr sz="1400">
                <a:solidFill>
                  <a:srgbClr val="888888"/>
                </a:solidFill>
              </a:defRPr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Times New Roman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ape 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04798"/>
            <a:ext cx="9143999" cy="716279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buClr>
                <a:schemeClr val="dk1"/>
              </a:buClr>
              <a:buFont typeface="Arial"/>
              <a:buChar char="●"/>
              <a:defRPr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950" indent="-177800" algn="l" rtl="0">
              <a:spcBef>
                <a:spcPts val="560"/>
              </a:spcBef>
              <a:buClr>
                <a:schemeClr val="dk1"/>
              </a:buClr>
              <a:buFont typeface="Arial"/>
              <a:buChar char="●"/>
              <a:def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143000" indent="-136525" algn="l" rtl="0">
              <a:spcBef>
                <a:spcPts val="480"/>
              </a:spcBef>
              <a:buClr>
                <a:schemeClr val="dk1"/>
              </a:buClr>
              <a:buFont typeface="Arial"/>
              <a:buChar char="●"/>
              <a:def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600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0574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146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718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90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6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ape 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04798"/>
            <a:ext cx="9143999" cy="716279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buClr>
                <a:schemeClr val="dk1"/>
              </a:buClr>
              <a:buFont typeface="Arial"/>
              <a:buChar char="●"/>
              <a:defRPr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950" indent="-177800" algn="l" rtl="0">
              <a:spcBef>
                <a:spcPts val="560"/>
              </a:spcBef>
              <a:buClr>
                <a:schemeClr val="dk1"/>
              </a:buClr>
              <a:buFont typeface="Arial"/>
              <a:buChar char="●"/>
              <a:def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143000" indent="-136525" algn="l" rtl="0">
              <a:spcBef>
                <a:spcPts val="480"/>
              </a:spcBef>
              <a:buClr>
                <a:schemeClr val="dk1"/>
              </a:buClr>
              <a:buFont typeface="Arial"/>
              <a:buChar char="●"/>
              <a:def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600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0574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146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718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90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6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6" r:id="rId4"/>
    <p:sldLayoutId id="2147483657" r:id="rId5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/>
        </p:nvSpPr>
        <p:spPr>
          <a:xfrm>
            <a:off x="-76200" y="3200400"/>
            <a:ext cx="9220200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r">
              <a:defRPr sz="2800" b="1">
                <a:solidFill>
                  <a:srgbClr val="B45F06"/>
                </a:solidFill>
                <a:latin typeface="Arial" charset="0"/>
                <a:cs typeface="Arial" charset="0"/>
              </a:defRPr>
            </a:lvl1pPr>
          </a:lstStyle>
          <a:p>
            <a:pPr algn="l"/>
            <a:r>
              <a:rPr lang="en-GB" sz="2000" dirty="0" smtClean="0">
                <a:solidFill>
                  <a:srgbClr val="0000D4"/>
                </a:solidFill>
                <a:latin typeface="Helvetica Neue Bold Condensed"/>
                <a:cs typeface="Helvetica Neue Bold Condensed"/>
              </a:rPr>
              <a:t>The impact of PPD in the fresh cassava roots value chain and current mitigation measures in Uganda: </a:t>
            </a:r>
            <a:r>
              <a:rPr lang="en-GB" sz="2000" i="1" dirty="0" smtClean="0">
                <a:solidFill>
                  <a:srgbClr val="0000D4"/>
                </a:solidFill>
                <a:latin typeface="Helvetica Neue Bold Condensed"/>
                <a:cs typeface="Helvetica Neue Bold Condensed"/>
              </a:rPr>
              <a:t>Perspectives and actions of value chain actors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Helvetica Neue Bold Condensed"/>
                <a:cs typeface="Helvetica Neue Bold Condensed"/>
              </a:rPr>
              <a:t>		</a:t>
            </a:r>
            <a:r>
              <a:rPr lang="en-GB" sz="2200" dirty="0" smtClean="0"/>
              <a:t> </a:t>
            </a:r>
            <a:endParaRPr lang="en-US" sz="22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819400" y="5791200"/>
            <a:ext cx="6040714" cy="381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 smtClean="0"/>
              <a:t>EC/IFAD/RTB </a:t>
            </a:r>
            <a:r>
              <a:rPr lang="en-US" sz="1600" dirty="0"/>
              <a:t>project RTB-ENDURE: </a:t>
            </a:r>
            <a:endParaRPr lang="en-US" sz="1600" dirty="0" smtClean="0"/>
          </a:p>
          <a:p>
            <a:pPr marL="0" indent="0" algn="r">
              <a:buNone/>
            </a:pPr>
            <a:r>
              <a:rPr lang="en-US" sz="1600" dirty="0" smtClean="0"/>
              <a:t>Expanding </a:t>
            </a:r>
            <a:r>
              <a:rPr lang="en-US" sz="1600" dirty="0"/>
              <a:t>Utilization through Research</a:t>
            </a:r>
            <a:endParaRPr lang="en-US" sz="1600" i="1" kern="0" dirty="0">
              <a:solidFill>
                <a:srgbClr val="FF0000"/>
              </a:solidFill>
              <a:latin typeface="Arial" pitchFamily="34" charset="0"/>
              <a:ea typeface="+mj-ea"/>
              <a:cs typeface="Arial" panose="020B0604020202020204" pitchFamily="34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21/01/2016</a:t>
            </a: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41148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u="sng" dirty="0" smtClean="0">
                <a:solidFill>
                  <a:srgbClr val="D63300"/>
                </a:solidFill>
                <a:latin typeface="Arial" pitchFamily="34" charset="0"/>
                <a:cs typeface="ＭＳ Ｐゴシック" charset="0"/>
              </a:rPr>
              <a:t>Kelly Wanda</a:t>
            </a:r>
            <a:r>
              <a:rPr lang="en-US" sz="1600" b="1" i="1" dirty="0" smtClean="0">
                <a:solidFill>
                  <a:srgbClr val="D63300"/>
                </a:solidFill>
                <a:latin typeface="Arial" pitchFamily="34" charset="0"/>
                <a:cs typeface="ＭＳ Ｐゴシック" charset="0"/>
              </a:rPr>
              <a:t>, </a:t>
            </a:r>
            <a:r>
              <a:rPr lang="en-US" sz="1600" b="1" i="1" dirty="0" err="1" smtClean="0">
                <a:solidFill>
                  <a:srgbClr val="D63300"/>
                </a:solidFill>
                <a:latin typeface="Arial" pitchFamily="34" charset="0"/>
                <a:cs typeface="ＭＳ Ｐゴシック" charset="0"/>
              </a:rPr>
              <a:t>Abass</a:t>
            </a:r>
            <a:r>
              <a:rPr lang="en-US" sz="1600" b="1" i="1" dirty="0" smtClean="0">
                <a:solidFill>
                  <a:srgbClr val="D63300"/>
                </a:solidFill>
                <a:latin typeface="Arial" pitchFamily="34" charset="0"/>
                <a:cs typeface="ＭＳ Ｐゴシック" charset="0"/>
              </a:rPr>
              <a:t> Adebayo, </a:t>
            </a:r>
            <a:r>
              <a:rPr lang="en-US" sz="1600" b="1" i="1" dirty="0" err="1" smtClean="0">
                <a:solidFill>
                  <a:srgbClr val="D63300"/>
                </a:solidFill>
                <a:latin typeface="Arial" pitchFamily="34" charset="0"/>
                <a:cs typeface="ＭＳ Ｐゴシック" charset="0"/>
              </a:rPr>
              <a:t>Alenkhe</a:t>
            </a:r>
            <a:r>
              <a:rPr lang="en-US" sz="1600" b="1" i="1" dirty="0" smtClean="0">
                <a:solidFill>
                  <a:srgbClr val="D63300"/>
                </a:solidFill>
                <a:latin typeface="Arial" pitchFamily="34" charset="0"/>
                <a:cs typeface="ＭＳ Ｐゴシック" charset="0"/>
              </a:rPr>
              <a:t> </a:t>
            </a:r>
            <a:r>
              <a:rPr lang="en-US" sz="1600" b="1" i="1" dirty="0" err="1" smtClean="0">
                <a:solidFill>
                  <a:srgbClr val="D63300"/>
                </a:solidFill>
                <a:latin typeface="Arial" pitchFamily="34" charset="0"/>
                <a:cs typeface="ＭＳ Ｐゴシック" charset="0"/>
              </a:rPr>
              <a:t>Bamidele</a:t>
            </a:r>
            <a:r>
              <a:rPr lang="en-US" sz="1600" b="1" i="1" dirty="0" smtClean="0">
                <a:solidFill>
                  <a:srgbClr val="D63300"/>
                </a:solidFill>
                <a:latin typeface="Arial" pitchFamily="34" charset="0"/>
                <a:cs typeface="ＭＳ Ｐゴシック" charset="0"/>
              </a:rPr>
              <a:t>, Harriet </a:t>
            </a:r>
            <a:r>
              <a:rPr lang="en-US" sz="1600" b="1" i="1" dirty="0" err="1" smtClean="0">
                <a:solidFill>
                  <a:srgbClr val="D63300"/>
                </a:solidFill>
                <a:latin typeface="Arial" pitchFamily="34" charset="0"/>
                <a:cs typeface="ＭＳ Ｐゴシック" charset="0"/>
              </a:rPr>
              <a:t>Muyinza</a:t>
            </a:r>
            <a:r>
              <a:rPr lang="en-US" sz="1600" b="1" i="1" dirty="0" smtClean="0">
                <a:solidFill>
                  <a:srgbClr val="D63300"/>
                </a:solidFill>
                <a:latin typeface="Arial" pitchFamily="34" charset="0"/>
                <a:cs typeface="ＭＳ Ｐゴシック" charset="0"/>
              </a:rPr>
              <a:t>, Moses </a:t>
            </a:r>
            <a:r>
              <a:rPr lang="en-US" sz="1600" b="1" i="1" dirty="0" err="1" smtClean="0">
                <a:solidFill>
                  <a:srgbClr val="D63300"/>
                </a:solidFill>
                <a:latin typeface="Arial" pitchFamily="34" charset="0"/>
                <a:cs typeface="ＭＳ Ｐゴシック" charset="0"/>
              </a:rPr>
              <a:t>Matovu</a:t>
            </a:r>
            <a:r>
              <a:rPr lang="en-US" sz="1600" b="1" i="1" dirty="0" smtClean="0">
                <a:solidFill>
                  <a:srgbClr val="D63300"/>
                </a:solidFill>
                <a:latin typeface="Arial" pitchFamily="34" charset="0"/>
                <a:cs typeface="ＭＳ Ｐゴシック" charset="0"/>
              </a:rPr>
              <a:t>, Ephraim </a:t>
            </a:r>
            <a:r>
              <a:rPr lang="en-US" sz="1600" b="1" i="1" dirty="0" err="1" smtClean="0">
                <a:solidFill>
                  <a:srgbClr val="D63300"/>
                </a:solidFill>
                <a:latin typeface="Arial" pitchFamily="34" charset="0"/>
                <a:cs typeface="ＭＳ Ｐゴシック" charset="0"/>
              </a:rPr>
              <a:t>Nuwamanya</a:t>
            </a:r>
            <a:r>
              <a:rPr lang="en-US" sz="1600" b="1" i="1" dirty="0" smtClean="0">
                <a:solidFill>
                  <a:srgbClr val="D63300"/>
                </a:solidFill>
                <a:latin typeface="Arial" pitchFamily="34" charset="0"/>
                <a:cs typeface="ＭＳ Ｐゴシック" charset="0"/>
              </a:rPr>
              <a:t>, Geoffrey </a:t>
            </a:r>
            <a:r>
              <a:rPr lang="en-US" sz="1600" b="1" i="1" dirty="0" err="1" smtClean="0">
                <a:solidFill>
                  <a:srgbClr val="D63300"/>
                </a:solidFill>
                <a:latin typeface="Arial" pitchFamily="34" charset="0"/>
                <a:cs typeface="ＭＳ Ｐゴシック" charset="0"/>
              </a:rPr>
              <a:t>Menya</a:t>
            </a:r>
            <a:r>
              <a:rPr lang="en-US" sz="1600" b="1" i="1" dirty="0" smtClean="0">
                <a:solidFill>
                  <a:srgbClr val="D63300"/>
                </a:solidFill>
                <a:latin typeface="Arial" pitchFamily="34" charset="0"/>
                <a:cs typeface="ＭＳ Ｐゴシック" charset="0"/>
              </a:rPr>
              <a:t>, Sharon </a:t>
            </a:r>
            <a:r>
              <a:rPr lang="en-US" sz="1600" b="1" i="1" dirty="0" err="1" smtClean="0">
                <a:solidFill>
                  <a:srgbClr val="D63300"/>
                </a:solidFill>
                <a:latin typeface="Arial" pitchFamily="34" charset="0"/>
                <a:cs typeface="ＭＳ Ｐゴシック" charset="0"/>
              </a:rPr>
              <a:t>Achieng</a:t>
            </a:r>
            <a:r>
              <a:rPr lang="en-US" sz="1600" b="1" i="1" dirty="0" smtClean="0">
                <a:solidFill>
                  <a:srgbClr val="D63300"/>
                </a:solidFill>
                <a:latin typeface="Arial" pitchFamily="34" charset="0"/>
                <a:cs typeface="ＭＳ Ｐゴシック" charset="0"/>
              </a:rPr>
              <a:t>, Pamela </a:t>
            </a:r>
            <a:r>
              <a:rPr lang="en-US" sz="1600" b="1" i="1" dirty="0" err="1" smtClean="0">
                <a:solidFill>
                  <a:srgbClr val="D63300"/>
                </a:solidFill>
                <a:latin typeface="Arial" pitchFamily="34" charset="0"/>
                <a:cs typeface="ＭＳ Ｐゴシック" charset="0"/>
              </a:rPr>
              <a:t>Nyamutoka</a:t>
            </a:r>
            <a:r>
              <a:rPr lang="en-US" sz="1600" b="1" i="1" dirty="0" smtClean="0">
                <a:solidFill>
                  <a:srgbClr val="D63300"/>
                </a:solidFill>
                <a:latin typeface="Arial" pitchFamily="34" charset="0"/>
                <a:cs typeface="ＭＳ Ｐゴシック" charset="0"/>
              </a:rPr>
              <a:t>, Robert </a:t>
            </a:r>
            <a:r>
              <a:rPr lang="en-US" sz="1600" b="1" i="1" dirty="0" err="1" smtClean="0">
                <a:solidFill>
                  <a:srgbClr val="D63300"/>
                </a:solidFill>
                <a:latin typeface="Arial" pitchFamily="34" charset="0"/>
                <a:cs typeface="ＭＳ Ｐゴシック" charset="0"/>
              </a:rPr>
              <a:t>Kaliisa</a:t>
            </a:r>
            <a:r>
              <a:rPr lang="en-US" sz="1600" b="1" i="1" dirty="0" smtClean="0">
                <a:solidFill>
                  <a:srgbClr val="D63300"/>
                </a:solidFill>
                <a:latin typeface="Arial" pitchFamily="34" charset="0"/>
                <a:cs typeface="ＭＳ Ｐゴシック" charset="0"/>
              </a:rPr>
              <a:t> and Peter </a:t>
            </a:r>
            <a:r>
              <a:rPr lang="en-US" sz="1600" b="1" i="1" dirty="0" err="1" smtClean="0">
                <a:solidFill>
                  <a:srgbClr val="D63300"/>
                </a:solidFill>
                <a:latin typeface="Arial" pitchFamily="34" charset="0"/>
                <a:cs typeface="ＭＳ Ｐゴシック" charset="0"/>
              </a:rPr>
              <a:t>Waigumba</a:t>
            </a:r>
            <a:endParaRPr lang="en-US" sz="1600" b="1" i="1" dirty="0">
              <a:solidFill>
                <a:srgbClr val="D63300"/>
              </a:solidFill>
              <a:latin typeface="Arial" pitchFamily="34" charset="0"/>
              <a:cs typeface="ＭＳ Ｐゴシック" charset="0"/>
            </a:endParaRPr>
          </a:p>
        </p:txBody>
      </p:sp>
      <p:pic>
        <p:nvPicPr>
          <p:cNvPr id="8" name="Picture 7" descr="http://www.naro.go.ug/images/naro-logo.png"/>
          <p:cNvPicPr/>
          <p:nvPr/>
        </p:nvPicPr>
        <p:blipFill>
          <a:blip r:embed="rId3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00600"/>
            <a:ext cx="762000" cy="711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s://www.google.com/a/iirr.org/images/logo.gif?alpha=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4953000"/>
            <a:ext cx="1404308" cy="55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5181600"/>
            <a:ext cx="15811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88904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487362"/>
          </a:xfr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AU" sz="2400" dirty="0" smtClean="0">
                <a:latin typeface="Arial" charset="0"/>
                <a:cs typeface="Arial" charset="0"/>
                <a:sym typeface="Arial" charset="0"/>
              </a:rPr>
              <a:t>Results wholesaler</a:t>
            </a:r>
            <a:endParaRPr lang="en-AU" sz="2400" dirty="0" smtClean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143000"/>
            <a:ext cx="5334000" cy="5486400"/>
          </a:xfrm>
          <a:ln>
            <a:solidFill>
              <a:schemeClr val="accent1">
                <a:lumMod val="60000"/>
                <a:lumOff val="40000"/>
              </a:schemeClr>
            </a:solidFill>
          </a:ln>
          <a:extLst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 wholesaler level :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usually orders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losses up to 50 - 80% when they occur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Very rare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spcBef>
                <a:spcPct val="0"/>
              </a:spcBef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487362"/>
          </a:xfr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AU" sz="2400" dirty="0" smtClean="0">
                <a:latin typeface="Arial" charset="0"/>
                <a:cs typeface="Arial" charset="0"/>
                <a:sym typeface="Arial" charset="0"/>
              </a:rPr>
              <a:t>Results retail </a:t>
            </a:r>
            <a:endParaRPr lang="en-AU" sz="2400" dirty="0" smtClean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143000"/>
            <a:ext cx="5334000" cy="5486400"/>
          </a:xfrm>
          <a:ln>
            <a:solidFill>
              <a:schemeClr val="accent1">
                <a:lumMod val="60000"/>
                <a:lumOff val="40000"/>
              </a:schemeClr>
            </a:solidFill>
          </a:ln>
          <a:extLst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 retail  level :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highest burden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losses both ( physical and econ)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Econ higher  ( </a:t>
            </a:r>
            <a:r>
              <a:rPr lang="en-US" sz="2000" i="1" dirty="0" err="1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btn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90 % - 95%)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Response to avoid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less volumes over time (experience) only buys what can sell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Try to create shade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Soak unsold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Reduce price ( day 2 price reduces by </a:t>
            </a:r>
            <a:r>
              <a:rPr lang="en-US" sz="2000" i="1" dirty="0" err="1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btn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40 – 60%)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spcBef>
                <a:spcPct val="0"/>
              </a:spcBef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487362"/>
          </a:xfr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AU" sz="2400" dirty="0" smtClean="0">
                <a:latin typeface="Arial" charset="0"/>
                <a:cs typeface="Arial" charset="0"/>
                <a:sym typeface="Arial" charset="0"/>
              </a:rPr>
              <a:t>Results retail cont.... </a:t>
            </a:r>
            <a:endParaRPr lang="en-AU" sz="2400" dirty="0" smtClean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143000"/>
            <a:ext cx="5334000" cy="5486400"/>
          </a:xfrm>
          <a:ln>
            <a:solidFill>
              <a:schemeClr val="accent1">
                <a:lumMod val="60000"/>
                <a:lumOff val="40000"/>
              </a:schemeClr>
            </a:solidFill>
          </a:ln>
          <a:extLst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 retail  level :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i="1" dirty="0" err="1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continous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cutting off edges to show fresh </a:t>
            </a:r>
            <a:r>
              <a:rPr lang="en-US" sz="2000" i="1" dirty="0" err="1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ness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Vs loss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Hence physical loss sets in fast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Accelerated economic loss due to injury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spcBef>
                <a:spcPct val="0"/>
              </a:spcBef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6" name="Picture 5" descr="C:\Users\hp\Downloads\IMG_20150807_164046 (1)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219200"/>
            <a:ext cx="3200400" cy="29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dream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447800"/>
            <a:ext cx="6248400" cy="4678363"/>
          </a:xfrm>
        </p:spPr>
        <p:txBody>
          <a:bodyPr/>
          <a:lstStyle/>
          <a:p>
            <a:pPr algn="ctr"/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fresh cassava with longer shelf-life on shelves </a:t>
            </a:r>
          </a:p>
          <a:p>
            <a:pPr algn="ctr"/>
            <a:endParaRPr lang="en-US" sz="28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Appreciation :</a:t>
            </a:r>
          </a:p>
          <a:p>
            <a:pPr algn="ctr"/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IFAD</a:t>
            </a:r>
          </a:p>
          <a:p>
            <a:pPr algn="ctr"/>
            <a:r>
              <a:rPr lang="en-US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</a:t>
            </a:r>
          </a:p>
          <a:p>
            <a:pPr algn="ctr"/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CIP</a:t>
            </a:r>
          </a:p>
          <a:p>
            <a:pPr algn="ctr"/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 </a:t>
            </a:r>
            <a:endParaRPr lang="en-GB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466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487362"/>
          </a:xfr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latin typeface="Arial" charset="0"/>
                <a:cs typeface="Arial" charset="0"/>
                <a:sym typeface="Arial" charset="0"/>
              </a:rPr>
              <a:t>Introduction</a:t>
            </a:r>
            <a:endParaRPr lang="en-AU" sz="2400" dirty="0" smtClean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143000"/>
            <a:ext cx="5562600" cy="5486400"/>
          </a:xfrm>
          <a:ln>
            <a:solidFill>
              <a:schemeClr val="accent1">
                <a:lumMod val="60000"/>
                <a:lumOff val="40000"/>
              </a:schemeClr>
            </a:solidFill>
          </a:ln>
          <a:extLst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Cassava</a:t>
            </a: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= second most important staple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60% (grow); 90%(consume)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(</a:t>
            </a:r>
            <a:r>
              <a:rPr lang="en-US" sz="2000" i="1" dirty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EAAPP, 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2011)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Snack, main </a:t>
            </a: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meal </a:t>
            </a: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DD increasing </a:t>
            </a:r>
            <a:r>
              <a:rPr lang="en-US" sz="2000" dirty="0" err="1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esp</a:t>
            </a: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urban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Major employer to women &amp; men, youths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About 90% new releases “sweet </a:t>
            </a:r>
            <a:r>
              <a:rPr lang="en-US" sz="2000" dirty="0" err="1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var</a:t>
            </a: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”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New generation cash provider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“fast food” equivalent for </a:t>
            </a:r>
            <a:r>
              <a:rPr lang="en-US" sz="2000" dirty="0" err="1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esp</a:t>
            </a: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mass </a:t>
            </a:r>
            <a:r>
              <a:rPr lang="en-US" sz="2000" dirty="0" err="1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mkt</a:t>
            </a: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1 of 10 priority crops for ASSP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1 of 4 crops with national platform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Potential limited by PPD</a:t>
            </a:r>
          </a:p>
          <a:p>
            <a:pPr algn="just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spcBef>
                <a:spcPct val="0"/>
              </a:spcBef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11268" name="Picture 15" descr="C:\Users\user\Documents\Pictures\2014-RTB Meeting Tanzania\281_2401\IMG_3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8000" y="39624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:\Documents\EU-RTP Project\Photos\latest copy from camera\DSC0041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1143000"/>
            <a:ext cx="3581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487362"/>
          </a:xfr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latin typeface="Arial" charset="0"/>
                <a:cs typeface="Arial" charset="0"/>
                <a:sym typeface="Arial" charset="0"/>
              </a:rPr>
              <a:t>Introduction </a:t>
            </a:r>
            <a:r>
              <a:rPr lang="en-GB" sz="2400" i="1" dirty="0" smtClean="0">
                <a:latin typeface="Arial" charset="0"/>
                <a:cs typeface="Arial" charset="0"/>
                <a:sym typeface="Arial" charset="0"/>
              </a:rPr>
              <a:t>cont..</a:t>
            </a:r>
            <a:endParaRPr lang="en-AU" sz="2400" i="1" dirty="0" smtClean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143000"/>
            <a:ext cx="5334000" cy="5486400"/>
          </a:xfrm>
          <a:ln>
            <a:solidFill>
              <a:schemeClr val="accent1">
                <a:lumMod val="60000"/>
                <a:lumOff val="40000"/>
              </a:schemeClr>
            </a:solidFill>
          </a:ln>
          <a:extLst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 PPD </a:t>
            </a: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research still limited in terms of impact, response in current dynamic markets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Need to further understand PPD issues in Uganda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to provide and support demand driven  </a:t>
            </a: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solutions</a:t>
            </a:r>
            <a:endParaRPr lang="en-US" sz="2000" i="1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spcBef>
                <a:spcPct val="0"/>
              </a:spcBef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6" name="Picture 5" descr="D:\Documents\EU-RTP Project\Photos\from galaxy1\from galaxy 01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1143000"/>
            <a:ext cx="3581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487362"/>
          </a:xfr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AU" sz="2400" dirty="0" smtClean="0">
                <a:latin typeface="Arial" charset="0"/>
                <a:cs typeface="Arial" charset="0"/>
                <a:sym typeface="Arial" charset="0"/>
              </a:rPr>
              <a:t>Materials and Methods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143000"/>
            <a:ext cx="5105400" cy="5486400"/>
          </a:xfrm>
          <a:ln>
            <a:solidFill>
              <a:schemeClr val="accent1">
                <a:lumMod val="60000"/>
                <a:lumOff val="40000"/>
              </a:schemeClr>
            </a:solidFill>
          </a:ln>
          <a:extLst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Approach Value chain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multi-stage sampling  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purposive – 2 locations – why? Major supply points for FCR ( </a:t>
            </a:r>
            <a:r>
              <a:rPr lang="en-US" sz="2000" i="1" dirty="0" err="1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Masindi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axis </a:t>
            </a:r>
            <a:r>
              <a:rPr lang="en-US" sz="2000" i="1" dirty="0" err="1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vs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greater </a:t>
            </a:r>
            <a:r>
              <a:rPr lang="en-US" sz="2000" i="1" dirty="0" err="1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kabarole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axis (</a:t>
            </a:r>
            <a:r>
              <a:rPr lang="en-US" sz="2000" i="1" dirty="0" err="1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kyegegwa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/</a:t>
            </a:r>
            <a:r>
              <a:rPr lang="en-US" sz="2000" i="1" dirty="0" err="1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kyenjojo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)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Stratified according to actor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Random within value chain nod</a:t>
            </a:r>
          </a:p>
          <a:p>
            <a:pPr lvl="5" algn="just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1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Desktop </a:t>
            </a: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reviews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Interviews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Participatory market chain analysis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Observations along VC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spcBef>
                <a:spcPct val="0"/>
              </a:spcBef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6" name="Picture 5" descr="D:\Documents\EU-RTP Project\Photos\from galaxy1\from galaxy 01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34025" y="1219200"/>
            <a:ext cx="360997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487362"/>
          </a:xfr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AU" sz="2400" dirty="0" smtClean="0">
                <a:latin typeface="Arial" charset="0"/>
                <a:cs typeface="Arial" charset="0"/>
                <a:sym typeface="Arial" charset="0"/>
              </a:rPr>
              <a:t>Materials and Methods cont...</a:t>
            </a:r>
            <a:endParaRPr lang="en-AU" sz="2400" dirty="0" smtClean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143000"/>
            <a:ext cx="5334000" cy="5486400"/>
          </a:xfrm>
          <a:ln>
            <a:solidFill>
              <a:schemeClr val="accent1">
                <a:lumMod val="60000"/>
                <a:lumOff val="40000"/>
              </a:schemeClr>
            </a:solidFill>
          </a:ln>
          <a:extLst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sample size total  = 309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Farmers =  105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Rural assemblers =  7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Wholesalers  =  20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Retailers  =  118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Consumers = 67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Spread </a:t>
            </a:r>
            <a:r>
              <a:rPr lang="en-US" sz="2000" i="1" dirty="0" err="1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btn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supply points and major consumption location – mainly Kampala city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spcBef>
                <a:spcPct val="0"/>
              </a:spcBef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6" name="Picture 5" descr="D:\Documents\EU-RTP Project\Photos\from galaxy1\from galaxy 02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8325" y="1143000"/>
            <a:ext cx="3495675" cy="272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:\Documents\EU-RTP Project\Photos\from galaxy1\from galaxy 01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4038600"/>
            <a:ext cx="31242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487362"/>
          </a:xfr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AU" sz="2400" dirty="0" smtClean="0">
                <a:latin typeface="Arial" charset="0"/>
                <a:cs typeface="Arial" charset="0"/>
                <a:sym typeface="Arial" charset="0"/>
              </a:rPr>
              <a:t>Results</a:t>
            </a:r>
            <a:endParaRPr lang="en-AU" sz="2400" dirty="0" smtClean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143000"/>
            <a:ext cx="5334000" cy="5486400"/>
          </a:xfrm>
          <a:ln>
            <a:solidFill>
              <a:schemeClr val="accent1">
                <a:lumMod val="60000"/>
                <a:lumOff val="40000"/>
              </a:schemeClr>
            </a:solidFill>
          </a:ln>
          <a:extLst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 general :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entire chain driven by PPD considerations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chains very efficient and fast to reduce losses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all actors affected but suffer diff ways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More visible and serious at retail level and consumer ( taste poor)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spcBef>
                <a:spcPct val="0"/>
              </a:spcBef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6" name="Picture 5" descr="D:\Documents\EU-RTP Project\Photos\from galaxy1\from galaxy 04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1143000"/>
            <a:ext cx="3352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487362"/>
          </a:xfr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AU" sz="2400" dirty="0" smtClean="0">
                <a:latin typeface="Arial" charset="0"/>
                <a:cs typeface="Arial" charset="0"/>
                <a:sym typeface="Arial" charset="0"/>
              </a:rPr>
              <a:t>Results continued</a:t>
            </a:r>
            <a:endParaRPr lang="en-AU" sz="2400" dirty="0" smtClean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143000"/>
            <a:ext cx="6324600" cy="5486400"/>
          </a:xfrm>
          <a:ln>
            <a:solidFill>
              <a:schemeClr val="accent1">
                <a:lumMod val="60000"/>
                <a:lumOff val="40000"/>
              </a:schemeClr>
            </a:solidFill>
          </a:ln>
          <a:extLst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 Farmer level :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low bargaining power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Low prices  ( double push ( distinguish) </a:t>
            </a:r>
            <a:r>
              <a:rPr lang="en-US" sz="2000" i="1" dirty="0" err="1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btn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productivity and PPD)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seen in ways chain is organized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payment after uprooting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Farmer quickly transfers prod to buyer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Margins – farmer gets 5 – 9% of final price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Impact:  low investments, low productivity, vicious cycle of poverty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spcBef>
                <a:spcPct val="0"/>
              </a:spcBef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7" name="Picture 6" descr="D:\Documents\EU-RTP Project\Photos\from galaxy1\from galaxy 06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990600"/>
            <a:ext cx="1828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D:\Documents\EU-RTP Project\Photos\from galaxy1\from galaxy 07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4038600"/>
            <a:ext cx="1676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487362"/>
          </a:xfr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AU" sz="2400" dirty="0" smtClean="0">
                <a:latin typeface="Arial" charset="0"/>
                <a:cs typeface="Arial" charset="0"/>
                <a:sym typeface="Arial" charset="0"/>
              </a:rPr>
              <a:t>Results continued</a:t>
            </a:r>
            <a:endParaRPr lang="en-AU" sz="2400" dirty="0" smtClean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143000"/>
            <a:ext cx="5334000" cy="5486400"/>
          </a:xfrm>
          <a:ln>
            <a:solidFill>
              <a:schemeClr val="accent1">
                <a:lumMod val="60000"/>
                <a:lumOff val="40000"/>
              </a:schemeClr>
            </a:solidFill>
          </a:ln>
          <a:extLst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 Rural assembler :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occur where buyer fails to show up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losses up to 50 - 80% when they occur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Very rare </a:t>
            </a:r>
            <a:r>
              <a:rPr lang="en-US" sz="2000" i="1" dirty="0" err="1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tho</a:t>
            </a:r>
            <a:endParaRPr lang="en-US" sz="2000" i="1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mitigation measurers: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quickness in activity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Timing – done in afternoon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Covers the roots with leaves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Leaves the soil on roots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endParaRPr lang="en-US" sz="2000" i="1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spcBef>
                <a:spcPct val="0"/>
              </a:spcBef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6" name="Picture 5" descr="D:\Documents\EU-RTP Project\Photos\from galaxy1\from galaxy 02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34025" y="1143000"/>
            <a:ext cx="31527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487362"/>
          </a:xfr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AU" sz="2400" dirty="0" smtClean="0">
                <a:latin typeface="Arial" charset="0"/>
                <a:cs typeface="Arial" charset="0"/>
                <a:sym typeface="Arial" charset="0"/>
              </a:rPr>
              <a:t>Results continued</a:t>
            </a:r>
            <a:endParaRPr lang="en-AU" sz="2400" dirty="0" smtClean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143000"/>
            <a:ext cx="5334000" cy="5486400"/>
          </a:xfrm>
          <a:ln>
            <a:solidFill>
              <a:schemeClr val="accent1">
                <a:lumMod val="60000"/>
                <a:lumOff val="40000"/>
              </a:schemeClr>
            </a:solidFill>
          </a:ln>
          <a:extLst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 Rural assembler :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i="1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 payment after packaging and loading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0000C0"/>
                </a:solidFill>
                <a:latin typeface="Arial" charset="0"/>
                <a:cs typeface="Arial" charset="0"/>
                <a:sym typeface="Arial" charset="0"/>
              </a:rPr>
              <a:t>Quickly transfers to wholesaler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  <a:p>
            <a:pPr algn="just">
              <a:spcBef>
                <a:spcPct val="0"/>
              </a:spcBef>
              <a:defRPr/>
            </a:pPr>
            <a:endParaRPr lang="en-US" sz="2000" dirty="0" smtClean="0">
              <a:solidFill>
                <a:srgbClr val="0000C0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6" name="Picture 5" descr="D:\Documents\EU-RTP Project\Photos\from galaxy1\from galaxy 09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1295400"/>
            <a:ext cx="2895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spec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3817</TotalTime>
  <Words>583</Words>
  <Application>Microsoft Office PowerPoint</Application>
  <PresentationFormat>On-screen Show (4:3)</PresentationFormat>
  <Paragraphs>118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0</vt:lpstr>
      <vt:lpstr>Introduction</vt:lpstr>
      <vt:lpstr>Introduction cont..</vt:lpstr>
      <vt:lpstr>Materials and Methods</vt:lpstr>
      <vt:lpstr>Materials and Methods cont...</vt:lpstr>
      <vt:lpstr>Results</vt:lpstr>
      <vt:lpstr>Results continued</vt:lpstr>
      <vt:lpstr>Results continued</vt:lpstr>
      <vt:lpstr>Results continued</vt:lpstr>
      <vt:lpstr>Results wholesaler</vt:lpstr>
      <vt:lpstr>Results retail </vt:lpstr>
      <vt:lpstr>Results retail cont.... </vt:lpstr>
      <vt:lpstr>Our dream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Durroux, Veronique (CIP)</dc:creator>
  <cp:lastModifiedBy>hp</cp:lastModifiedBy>
  <cp:revision>439</cp:revision>
  <cp:lastPrinted>2014-10-22T17:46:47Z</cp:lastPrinted>
  <dcterms:modified xsi:type="dcterms:W3CDTF">2016-01-21T03:08:33Z</dcterms:modified>
</cp:coreProperties>
</file>