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4" r:id="rId3"/>
    <p:sldId id="328" r:id="rId4"/>
    <p:sldId id="329" r:id="rId5"/>
    <p:sldId id="330" r:id="rId6"/>
    <p:sldId id="331" r:id="rId7"/>
    <p:sldId id="332" r:id="rId8"/>
    <p:sldId id="327" r:id="rId9"/>
    <p:sldId id="334" r:id="rId10"/>
    <p:sldId id="335" r:id="rId11"/>
    <p:sldId id="336" r:id="rId12"/>
    <p:sldId id="333" r:id="rId13"/>
    <p:sldId id="337" r:id="rId14"/>
    <p:sldId id="29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2622"/>
    <a:srgbClr val="72201E"/>
    <a:srgbClr val="63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6835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RR</c:v>
                </c:pt>
              </c:strCache>
            </c:strRef>
          </c:tx>
          <c:invertIfNegative val="0"/>
          <c:cat>
            <c:strRef>
              <c:f>Sheet1!$B$1:$I$1</c:f>
              <c:strCache>
                <c:ptCount val="8"/>
                <c:pt idx="0">
                  <c:v>Amaranthus</c:v>
                </c:pt>
                <c:pt idx="1">
                  <c:v>Banana peels</c:v>
                </c:pt>
                <c:pt idx="2">
                  <c:v>Cassava leaves</c:v>
                </c:pt>
                <c:pt idx="3">
                  <c:v>Elephant grass</c:v>
                </c:pt>
                <c:pt idx="4">
                  <c:v>Fruit peels</c:v>
                </c:pt>
                <c:pt idx="5">
                  <c:v>Other grasses</c:v>
                </c:pt>
                <c:pt idx="6">
                  <c:v>Sweet potato vines</c:v>
                </c:pt>
                <c:pt idx="7">
                  <c:v>Yam leaves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22</c:v>
                </c:pt>
                <c:pt idx="3">
                  <c:v>4</c:v>
                </c:pt>
                <c:pt idx="4">
                  <c:v>2</c:v>
                </c:pt>
                <c:pt idx="5">
                  <c:v>8</c:v>
                </c:pt>
                <c:pt idx="6">
                  <c:v>48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RU</c:v>
                </c:pt>
              </c:strCache>
            </c:strRef>
          </c:tx>
          <c:invertIfNegative val="0"/>
          <c:cat>
            <c:strRef>
              <c:f>Sheet1!$B$1:$I$1</c:f>
              <c:strCache>
                <c:ptCount val="8"/>
                <c:pt idx="0">
                  <c:v>Amaranthus</c:v>
                </c:pt>
                <c:pt idx="1">
                  <c:v>Banana peels</c:v>
                </c:pt>
                <c:pt idx="2">
                  <c:v>Cassava leaves</c:v>
                </c:pt>
                <c:pt idx="3">
                  <c:v>Elephant grass</c:v>
                </c:pt>
                <c:pt idx="4">
                  <c:v>Fruit peels</c:v>
                </c:pt>
                <c:pt idx="5">
                  <c:v>Other grasses</c:v>
                </c:pt>
                <c:pt idx="6">
                  <c:v>Sweet potato vines</c:v>
                </c:pt>
                <c:pt idx="7">
                  <c:v>Yam leaves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4</c:v>
                </c:pt>
                <c:pt idx="1">
                  <c:v>12</c:v>
                </c:pt>
                <c:pt idx="2">
                  <c:v>20</c:v>
                </c:pt>
                <c:pt idx="3">
                  <c:v>1</c:v>
                </c:pt>
                <c:pt idx="4">
                  <c:v>9</c:v>
                </c:pt>
                <c:pt idx="5">
                  <c:v>5</c:v>
                </c:pt>
                <c:pt idx="6">
                  <c:v>38</c:v>
                </c:pt>
                <c:pt idx="7">
                  <c:v>10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UU</c:v>
                </c:pt>
              </c:strCache>
            </c:strRef>
          </c:tx>
          <c:invertIfNegative val="0"/>
          <c:cat>
            <c:strRef>
              <c:f>Sheet1!$B$1:$I$1</c:f>
              <c:strCache>
                <c:ptCount val="8"/>
                <c:pt idx="0">
                  <c:v>Amaranthus</c:v>
                </c:pt>
                <c:pt idx="1">
                  <c:v>Banana peels</c:v>
                </c:pt>
                <c:pt idx="2">
                  <c:v>Cassava leaves</c:v>
                </c:pt>
                <c:pt idx="3">
                  <c:v>Elephant grass</c:v>
                </c:pt>
                <c:pt idx="4">
                  <c:v>Fruit peels</c:v>
                </c:pt>
                <c:pt idx="5">
                  <c:v>Other grasses</c:v>
                </c:pt>
                <c:pt idx="6">
                  <c:v>Sweet potato vines</c:v>
                </c:pt>
                <c:pt idx="7">
                  <c:v>Yam leaves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1</c:v>
                </c:pt>
                <c:pt idx="1">
                  <c:v>21</c:v>
                </c:pt>
                <c:pt idx="2">
                  <c:v>19</c:v>
                </c:pt>
                <c:pt idx="3">
                  <c:v>1</c:v>
                </c:pt>
                <c:pt idx="4">
                  <c:v>8</c:v>
                </c:pt>
                <c:pt idx="5">
                  <c:v>4</c:v>
                </c:pt>
                <c:pt idx="6">
                  <c:v>35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14880"/>
        <c:axId val="44958464"/>
      </c:barChart>
      <c:catAx>
        <c:axId val="4351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958464"/>
        <c:crosses val="autoZero"/>
        <c:auto val="1"/>
        <c:lblAlgn val="ctr"/>
        <c:lblOffset val="100"/>
        <c:noMultiLvlLbl val="0"/>
      </c:catAx>
      <c:valAx>
        <c:axId val="4495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5148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90208508311461055"/>
          <c:y val="0.29558129156750573"/>
          <c:w val="8.7607517879391764E-2"/>
          <c:h val="0.34442093122553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6F8B01-AF52-4200-A1FF-4E4FD720E47C}" type="doc">
      <dgm:prSet loTypeId="urn:microsoft.com/office/officeart/2005/8/layout/vList2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4743787-3DB9-43A8-B6B9-064CE6B72558}">
      <dgm:prSet custT="1"/>
      <dgm:spPr/>
      <dgm:t>
        <a:bodyPr/>
        <a:lstStyle/>
        <a:p>
          <a:pPr rtl="0"/>
          <a:r>
            <a:rPr lang="en-US" sz="2400" b="0" dirty="0" smtClean="0">
              <a:effectLst/>
              <a:latin typeface="+mj-lt"/>
            </a:rPr>
            <a:t>Mostly a backyard activity, managed by women and children, as means to diversify risk and increase livelihood security.</a:t>
          </a:r>
          <a:endParaRPr lang="en-US" sz="2400" b="0" dirty="0">
            <a:effectLst/>
            <a:latin typeface="+mj-lt"/>
          </a:endParaRPr>
        </a:p>
      </dgm:t>
    </dgm:pt>
    <dgm:pt modelId="{F938F903-2302-4ED2-BC14-73E1CE33802A}" type="parTrans" cxnId="{A0F9F22D-FE43-42E0-8918-5A568861D168}">
      <dgm:prSet/>
      <dgm:spPr/>
      <dgm:t>
        <a:bodyPr/>
        <a:lstStyle/>
        <a:p>
          <a:endParaRPr lang="en-US"/>
        </a:p>
      </dgm:t>
    </dgm:pt>
    <dgm:pt modelId="{72FFEAE6-D35F-4CB6-B9E7-78D17AB656F4}" type="sibTrans" cxnId="{A0F9F22D-FE43-42E0-8918-5A568861D168}">
      <dgm:prSet/>
      <dgm:spPr/>
      <dgm:t>
        <a:bodyPr/>
        <a:lstStyle/>
        <a:p>
          <a:endParaRPr lang="en-US"/>
        </a:p>
      </dgm:t>
    </dgm:pt>
    <dgm:pt modelId="{07675E14-78AA-4169-8D0C-1AFDE113EB85}">
      <dgm:prSet custT="1"/>
      <dgm:spPr/>
      <dgm:t>
        <a:bodyPr/>
        <a:lstStyle/>
        <a:p>
          <a:pPr rtl="0"/>
          <a:r>
            <a:rPr lang="en-US" sz="2400" b="0" dirty="0" smtClean="0">
              <a:effectLst/>
              <a:latin typeface="+mj-lt"/>
            </a:rPr>
            <a:t>Uncoordinated trade &amp; transport</a:t>
          </a:r>
          <a:endParaRPr lang="en-US" sz="2400" b="0" dirty="0">
            <a:effectLst/>
            <a:latin typeface="+mj-lt"/>
          </a:endParaRPr>
        </a:p>
      </dgm:t>
    </dgm:pt>
    <dgm:pt modelId="{4A41F915-C3BA-4832-90D0-2DAB12B5C0EA}" type="parTrans" cxnId="{262F5172-39AA-4B4A-8FC5-4AA309A725E4}">
      <dgm:prSet/>
      <dgm:spPr/>
      <dgm:t>
        <a:bodyPr/>
        <a:lstStyle/>
        <a:p>
          <a:endParaRPr lang="en-US"/>
        </a:p>
      </dgm:t>
    </dgm:pt>
    <dgm:pt modelId="{BA243AFE-0E1F-41EB-AEFD-8C6C94286533}" type="sibTrans" cxnId="{262F5172-39AA-4B4A-8FC5-4AA309A725E4}">
      <dgm:prSet/>
      <dgm:spPr/>
      <dgm:t>
        <a:bodyPr/>
        <a:lstStyle/>
        <a:p>
          <a:endParaRPr lang="en-US"/>
        </a:p>
      </dgm:t>
    </dgm:pt>
    <dgm:pt modelId="{59BFBEDF-CF89-4A19-A767-EA6CE31B58E6}">
      <dgm:prSet custT="1"/>
      <dgm:spPr/>
      <dgm:t>
        <a:bodyPr/>
        <a:lstStyle/>
        <a:p>
          <a:pPr rtl="0"/>
          <a:r>
            <a:rPr lang="en-US" sz="2400" b="0" dirty="0" smtClean="0">
              <a:effectLst/>
              <a:latin typeface="+mj-lt"/>
            </a:rPr>
            <a:t>Mostly unsupervised slaughter, no meat inspection in local markets, road-side butchers</a:t>
          </a:r>
          <a:endParaRPr lang="en-US" sz="2400" b="0" dirty="0">
            <a:effectLst/>
            <a:latin typeface="+mj-lt"/>
          </a:endParaRPr>
        </a:p>
      </dgm:t>
    </dgm:pt>
    <dgm:pt modelId="{52CA37ED-000B-418D-9649-36BE9E307295}" type="parTrans" cxnId="{0E23F9C1-C5D2-4259-9A07-C5AFF9AA2930}">
      <dgm:prSet/>
      <dgm:spPr/>
      <dgm:t>
        <a:bodyPr/>
        <a:lstStyle/>
        <a:p>
          <a:endParaRPr lang="en-US"/>
        </a:p>
      </dgm:t>
    </dgm:pt>
    <dgm:pt modelId="{33F15127-10C0-4C21-A3B9-D48ECB9A374F}" type="sibTrans" cxnId="{0E23F9C1-C5D2-4259-9A07-C5AFF9AA2930}">
      <dgm:prSet/>
      <dgm:spPr/>
      <dgm:t>
        <a:bodyPr/>
        <a:lstStyle/>
        <a:p>
          <a:endParaRPr lang="en-US"/>
        </a:p>
      </dgm:t>
    </dgm:pt>
    <dgm:pt modelId="{8A9B5C7C-EE14-46A8-A83E-9CFC85F0DAF2}">
      <dgm:prSet custT="1"/>
      <dgm:spPr/>
      <dgm:t>
        <a:bodyPr/>
        <a:lstStyle/>
        <a:p>
          <a:pPr rtl="0"/>
          <a:r>
            <a:rPr lang="en-US" sz="2400" b="0" dirty="0" smtClean="0">
              <a:effectLst/>
              <a:latin typeface="+mj-lt"/>
            </a:rPr>
            <a:t>Pork joints</a:t>
          </a:r>
          <a:endParaRPr lang="en-US" sz="2400" b="0" dirty="0">
            <a:effectLst/>
            <a:latin typeface="+mj-lt"/>
          </a:endParaRPr>
        </a:p>
      </dgm:t>
    </dgm:pt>
    <dgm:pt modelId="{5FD890E5-E9BE-4A9D-B845-DD53C672D9D9}" type="parTrans" cxnId="{6271B836-DE85-42E6-9293-76F0ACB0F575}">
      <dgm:prSet/>
      <dgm:spPr/>
      <dgm:t>
        <a:bodyPr/>
        <a:lstStyle/>
        <a:p>
          <a:endParaRPr lang="en-US"/>
        </a:p>
      </dgm:t>
    </dgm:pt>
    <dgm:pt modelId="{12501342-995B-43C4-AD2B-4FEBA78D6117}" type="sibTrans" cxnId="{6271B836-DE85-42E6-9293-76F0ACB0F575}">
      <dgm:prSet/>
      <dgm:spPr/>
      <dgm:t>
        <a:bodyPr/>
        <a:lstStyle/>
        <a:p>
          <a:endParaRPr lang="en-US"/>
        </a:p>
      </dgm:t>
    </dgm:pt>
    <dgm:pt modelId="{5AB70A94-B02E-4133-92CE-6DD6270C06DA}">
      <dgm:prSet custT="1"/>
      <dgm:spPr/>
      <dgm:t>
        <a:bodyPr/>
        <a:lstStyle/>
        <a:p>
          <a:pPr rtl="0"/>
          <a:r>
            <a:rPr lang="en-US" sz="2400" b="0" dirty="0" smtClean="0">
              <a:effectLst/>
              <a:latin typeface="+mj-lt"/>
            </a:rPr>
            <a:t>Involves &gt;1.1 million households.</a:t>
          </a:r>
          <a:endParaRPr lang="en-US" sz="2400" b="0" dirty="0">
            <a:effectLst/>
            <a:latin typeface="+mj-lt"/>
          </a:endParaRPr>
        </a:p>
      </dgm:t>
    </dgm:pt>
    <dgm:pt modelId="{FB23DF1C-9C98-42B1-A6AF-0FDA7BCE1EED}" type="parTrans" cxnId="{DED182DB-554F-4485-925A-6CDD24E71E9F}">
      <dgm:prSet/>
      <dgm:spPr/>
      <dgm:t>
        <a:bodyPr/>
        <a:lstStyle/>
        <a:p>
          <a:endParaRPr lang="en-US"/>
        </a:p>
      </dgm:t>
    </dgm:pt>
    <dgm:pt modelId="{62DABCD0-0AD4-4B66-9D75-D73459ADBBF5}" type="sibTrans" cxnId="{DED182DB-554F-4485-925A-6CDD24E71E9F}">
      <dgm:prSet/>
      <dgm:spPr/>
      <dgm:t>
        <a:bodyPr/>
        <a:lstStyle/>
        <a:p>
          <a:endParaRPr lang="en-US"/>
        </a:p>
      </dgm:t>
    </dgm:pt>
    <dgm:pt modelId="{C37A1F99-BBC1-4E26-8C0B-A270699EDAA2}">
      <dgm:prSet custT="1"/>
      <dgm:spPr/>
      <dgm:t>
        <a:bodyPr/>
        <a:lstStyle/>
        <a:p>
          <a:pPr rtl="0"/>
          <a:r>
            <a:rPr lang="en-US" sz="2400" b="0" dirty="0" smtClean="0">
              <a:effectLst/>
              <a:latin typeface="+mj-lt"/>
            </a:rPr>
            <a:t>Tethering &amp; scavenging dominant in rural settings and housed animals more relevant in </a:t>
          </a:r>
          <a:r>
            <a:rPr lang="en-US" sz="2400" b="0" dirty="0" err="1" smtClean="0">
              <a:effectLst/>
              <a:latin typeface="+mj-lt"/>
            </a:rPr>
            <a:t>peri</a:t>
          </a:r>
          <a:r>
            <a:rPr lang="en-US" sz="2400" b="0" dirty="0" smtClean="0">
              <a:effectLst/>
              <a:latin typeface="+mj-lt"/>
            </a:rPr>
            <a:t>-urban systems.</a:t>
          </a:r>
          <a:endParaRPr lang="en-US" sz="2400" b="0" dirty="0">
            <a:effectLst/>
            <a:latin typeface="+mj-lt"/>
          </a:endParaRPr>
        </a:p>
      </dgm:t>
    </dgm:pt>
    <dgm:pt modelId="{3A3314AE-7D39-497E-9762-F8AAE8715C59}" type="parTrans" cxnId="{AACEACBD-F8E6-411A-BA94-A8751F5F1913}">
      <dgm:prSet/>
      <dgm:spPr/>
      <dgm:t>
        <a:bodyPr/>
        <a:lstStyle/>
        <a:p>
          <a:endParaRPr lang="en-US"/>
        </a:p>
      </dgm:t>
    </dgm:pt>
    <dgm:pt modelId="{3E7612CE-B587-4F52-B27F-4E2E28D4F1E5}" type="sibTrans" cxnId="{AACEACBD-F8E6-411A-BA94-A8751F5F1913}">
      <dgm:prSet/>
      <dgm:spPr/>
      <dgm:t>
        <a:bodyPr/>
        <a:lstStyle/>
        <a:p>
          <a:endParaRPr lang="en-US"/>
        </a:p>
      </dgm:t>
    </dgm:pt>
    <dgm:pt modelId="{3073C88E-F9A2-4969-8DE4-06BA27DFEB59}">
      <dgm:prSet custT="1"/>
      <dgm:spPr/>
      <dgm:t>
        <a:bodyPr/>
        <a:lstStyle/>
        <a:p>
          <a:pPr rtl="0"/>
          <a:endParaRPr lang="en-US" sz="2400" b="1" dirty="0">
            <a:latin typeface="+mj-lt"/>
          </a:endParaRPr>
        </a:p>
      </dgm:t>
    </dgm:pt>
    <dgm:pt modelId="{5000EF71-6190-4C5D-A8E3-A84A369A498D}" type="sibTrans" cxnId="{1CD31EDA-43C4-492F-9DE3-8BC207A2F2D6}">
      <dgm:prSet/>
      <dgm:spPr/>
      <dgm:t>
        <a:bodyPr/>
        <a:lstStyle/>
        <a:p>
          <a:endParaRPr lang="en-US"/>
        </a:p>
      </dgm:t>
    </dgm:pt>
    <dgm:pt modelId="{058E3514-1CDF-462E-8E4F-F19647A68D11}" type="parTrans" cxnId="{1CD31EDA-43C4-492F-9DE3-8BC207A2F2D6}">
      <dgm:prSet/>
      <dgm:spPr/>
      <dgm:t>
        <a:bodyPr/>
        <a:lstStyle/>
        <a:p>
          <a:endParaRPr lang="en-US"/>
        </a:p>
      </dgm:t>
    </dgm:pt>
    <dgm:pt modelId="{E6D60380-7ED1-442D-8A3C-D82CC0969A32}">
      <dgm:prSet custT="1"/>
      <dgm:spPr/>
      <dgm:t>
        <a:bodyPr/>
        <a:lstStyle/>
        <a:p>
          <a:pPr rtl="0"/>
          <a:r>
            <a:rPr lang="en-US" sz="2400" b="0" dirty="0" smtClean="0">
              <a:effectLst/>
              <a:latin typeface="+mj-lt"/>
            </a:rPr>
            <a:t>Poor knowledge on disease control and biosecurity measures</a:t>
          </a:r>
          <a:endParaRPr lang="en-US" sz="2400" b="0" dirty="0">
            <a:effectLst/>
            <a:latin typeface="+mj-lt"/>
          </a:endParaRPr>
        </a:p>
      </dgm:t>
    </dgm:pt>
    <dgm:pt modelId="{FE127D98-5025-4985-8CC5-7E1FC09095A2}" type="parTrans" cxnId="{B6DCE5E4-F1BB-42BA-A024-57CDD916B7E8}">
      <dgm:prSet/>
      <dgm:spPr/>
    </dgm:pt>
    <dgm:pt modelId="{D1822E6C-BC47-40BE-A08B-A4084A58DADC}" type="sibTrans" cxnId="{B6DCE5E4-F1BB-42BA-A024-57CDD916B7E8}">
      <dgm:prSet/>
      <dgm:spPr/>
    </dgm:pt>
    <dgm:pt modelId="{207C3356-B16A-4F40-A4C0-FB228BB6944D}" type="pres">
      <dgm:prSet presAssocID="{EB6F8B01-AF52-4200-A1FF-4E4FD720E4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39B35B-269E-4608-A326-A3DC47CE9F82}" type="pres">
      <dgm:prSet presAssocID="{3073C88E-F9A2-4969-8DE4-06BA27DFEB59}" presName="parentText" presStyleLbl="node1" presStyleIdx="0" presStyleCnt="1" custScaleY="2671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047CA1-1703-4D30-B07F-D86B1D5CF6BE}" type="pres">
      <dgm:prSet presAssocID="{3073C88E-F9A2-4969-8DE4-06BA27DFEB59}" presName="childText" presStyleLbl="revTx" presStyleIdx="0" presStyleCnt="1" custScaleY="1107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325BE0-808D-4269-80F5-B3FF642048F8}" type="presOf" srcId="{07675E14-78AA-4169-8D0C-1AFDE113EB85}" destId="{02047CA1-1703-4D30-B07F-D86B1D5CF6BE}" srcOrd="0" destOrd="4" presId="urn:microsoft.com/office/officeart/2005/8/layout/vList2"/>
    <dgm:cxn modelId="{6271B836-DE85-42E6-9293-76F0ACB0F575}" srcId="{3073C88E-F9A2-4969-8DE4-06BA27DFEB59}" destId="{8A9B5C7C-EE14-46A8-A83E-9CFC85F0DAF2}" srcOrd="6" destOrd="0" parTransId="{5FD890E5-E9BE-4A9D-B845-DD53C672D9D9}" sibTransId="{12501342-995B-43C4-AD2B-4FEBA78D6117}"/>
    <dgm:cxn modelId="{6138D9F5-FDF4-4187-A4AC-9FD65E584286}" type="presOf" srcId="{C37A1F99-BBC1-4E26-8C0B-A270699EDAA2}" destId="{02047CA1-1703-4D30-B07F-D86B1D5CF6BE}" srcOrd="0" destOrd="2" presId="urn:microsoft.com/office/officeart/2005/8/layout/vList2"/>
    <dgm:cxn modelId="{5EA944F5-A4B3-4531-B7EB-9C9D2EB0CCBE}" type="presOf" srcId="{3073C88E-F9A2-4969-8DE4-06BA27DFEB59}" destId="{EC39B35B-269E-4608-A326-A3DC47CE9F82}" srcOrd="0" destOrd="0" presId="urn:microsoft.com/office/officeart/2005/8/layout/vList2"/>
    <dgm:cxn modelId="{33C046FA-9CC2-4C2F-96B3-8537BEF34293}" type="presOf" srcId="{8A9B5C7C-EE14-46A8-A83E-9CFC85F0DAF2}" destId="{02047CA1-1703-4D30-B07F-D86B1D5CF6BE}" srcOrd="0" destOrd="6" presId="urn:microsoft.com/office/officeart/2005/8/layout/vList2"/>
    <dgm:cxn modelId="{DED182DB-554F-4485-925A-6CDD24E71E9F}" srcId="{3073C88E-F9A2-4969-8DE4-06BA27DFEB59}" destId="{5AB70A94-B02E-4133-92CE-6DD6270C06DA}" srcOrd="0" destOrd="0" parTransId="{FB23DF1C-9C98-42B1-A6AF-0FDA7BCE1EED}" sibTransId="{62DABCD0-0AD4-4B66-9D75-D73459ADBBF5}"/>
    <dgm:cxn modelId="{B6DCE5E4-F1BB-42BA-A024-57CDD916B7E8}" srcId="{3073C88E-F9A2-4969-8DE4-06BA27DFEB59}" destId="{E6D60380-7ED1-442D-8A3C-D82CC0969A32}" srcOrd="3" destOrd="0" parTransId="{FE127D98-5025-4985-8CC5-7E1FC09095A2}" sibTransId="{D1822E6C-BC47-40BE-A08B-A4084A58DADC}"/>
    <dgm:cxn modelId="{0E23F9C1-C5D2-4259-9A07-C5AFF9AA2930}" srcId="{3073C88E-F9A2-4969-8DE4-06BA27DFEB59}" destId="{59BFBEDF-CF89-4A19-A767-EA6CE31B58E6}" srcOrd="5" destOrd="0" parTransId="{52CA37ED-000B-418D-9649-36BE9E307295}" sibTransId="{33F15127-10C0-4C21-A3B9-D48ECB9A374F}"/>
    <dgm:cxn modelId="{1CD31EDA-43C4-492F-9DE3-8BC207A2F2D6}" srcId="{EB6F8B01-AF52-4200-A1FF-4E4FD720E47C}" destId="{3073C88E-F9A2-4969-8DE4-06BA27DFEB59}" srcOrd="0" destOrd="0" parTransId="{058E3514-1CDF-462E-8E4F-F19647A68D11}" sibTransId="{5000EF71-6190-4C5D-A8E3-A84A369A498D}"/>
    <dgm:cxn modelId="{1973B940-1115-4B29-BBA3-323C11D2EEA7}" type="presOf" srcId="{E6D60380-7ED1-442D-8A3C-D82CC0969A32}" destId="{02047CA1-1703-4D30-B07F-D86B1D5CF6BE}" srcOrd="0" destOrd="3" presId="urn:microsoft.com/office/officeart/2005/8/layout/vList2"/>
    <dgm:cxn modelId="{262F5172-39AA-4B4A-8FC5-4AA309A725E4}" srcId="{3073C88E-F9A2-4969-8DE4-06BA27DFEB59}" destId="{07675E14-78AA-4169-8D0C-1AFDE113EB85}" srcOrd="4" destOrd="0" parTransId="{4A41F915-C3BA-4832-90D0-2DAB12B5C0EA}" sibTransId="{BA243AFE-0E1F-41EB-AEFD-8C6C94286533}"/>
    <dgm:cxn modelId="{AACEACBD-F8E6-411A-BA94-A8751F5F1913}" srcId="{3073C88E-F9A2-4969-8DE4-06BA27DFEB59}" destId="{C37A1F99-BBC1-4E26-8C0B-A270699EDAA2}" srcOrd="2" destOrd="0" parTransId="{3A3314AE-7D39-497E-9762-F8AAE8715C59}" sibTransId="{3E7612CE-B587-4F52-B27F-4E2E28D4F1E5}"/>
    <dgm:cxn modelId="{29C4D889-7C7E-4205-A95D-A2FCEAF920ED}" type="presOf" srcId="{59BFBEDF-CF89-4A19-A767-EA6CE31B58E6}" destId="{02047CA1-1703-4D30-B07F-D86B1D5CF6BE}" srcOrd="0" destOrd="5" presId="urn:microsoft.com/office/officeart/2005/8/layout/vList2"/>
    <dgm:cxn modelId="{90595F20-9FB2-4592-B80E-72F34C63F39D}" type="presOf" srcId="{EB6F8B01-AF52-4200-A1FF-4E4FD720E47C}" destId="{207C3356-B16A-4F40-A4C0-FB228BB6944D}" srcOrd="0" destOrd="0" presId="urn:microsoft.com/office/officeart/2005/8/layout/vList2"/>
    <dgm:cxn modelId="{A0F9F22D-FE43-42E0-8918-5A568861D168}" srcId="{3073C88E-F9A2-4969-8DE4-06BA27DFEB59}" destId="{24743787-3DB9-43A8-B6B9-064CE6B72558}" srcOrd="1" destOrd="0" parTransId="{F938F903-2302-4ED2-BC14-73E1CE33802A}" sibTransId="{72FFEAE6-D35F-4CB6-B9E7-78D17AB656F4}"/>
    <dgm:cxn modelId="{8959DAD5-4910-47E0-8D50-DB4A068027CF}" type="presOf" srcId="{5AB70A94-B02E-4133-92CE-6DD6270C06DA}" destId="{02047CA1-1703-4D30-B07F-D86B1D5CF6BE}" srcOrd="0" destOrd="0" presId="urn:microsoft.com/office/officeart/2005/8/layout/vList2"/>
    <dgm:cxn modelId="{AA445D3E-C39E-47D7-A433-C89DCEB8AEB3}" type="presOf" srcId="{24743787-3DB9-43A8-B6B9-064CE6B72558}" destId="{02047CA1-1703-4D30-B07F-D86B1D5CF6BE}" srcOrd="0" destOrd="1" presId="urn:microsoft.com/office/officeart/2005/8/layout/vList2"/>
    <dgm:cxn modelId="{B5B93F5B-750E-4C8D-A911-D140A01E4F91}" type="presParOf" srcId="{207C3356-B16A-4F40-A4C0-FB228BB6944D}" destId="{EC39B35B-269E-4608-A326-A3DC47CE9F82}" srcOrd="0" destOrd="0" presId="urn:microsoft.com/office/officeart/2005/8/layout/vList2"/>
    <dgm:cxn modelId="{AD4E81E3-5BEA-4735-9C62-0045B309CF4D}" type="presParOf" srcId="{207C3356-B16A-4F40-A4C0-FB228BB6944D}" destId="{02047CA1-1703-4D30-B07F-D86B1D5CF6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9B35B-269E-4608-A326-A3DC47CE9F82}">
      <dsp:nvSpPr>
        <dsp:cNvPr id="0" name=""/>
        <dsp:cNvSpPr/>
      </dsp:nvSpPr>
      <dsp:spPr>
        <a:xfrm>
          <a:off x="0" y="570"/>
          <a:ext cx="6434013" cy="2487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latin typeface="+mj-lt"/>
          </a:endParaRPr>
        </a:p>
      </dsp:txBody>
      <dsp:txXfrm>
        <a:off x="1214" y="1784"/>
        <a:ext cx="6431585" cy="22450"/>
      </dsp:txXfrm>
    </dsp:sp>
    <dsp:sp modelId="{02047CA1-1703-4D30-B07F-D86B1D5CF6BE}">
      <dsp:nvSpPr>
        <dsp:cNvPr id="0" name=""/>
        <dsp:cNvSpPr/>
      </dsp:nvSpPr>
      <dsp:spPr>
        <a:xfrm>
          <a:off x="0" y="25448"/>
          <a:ext cx="6434013" cy="530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280" tIns="30480" rIns="170688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>
              <a:effectLst/>
              <a:latin typeface="+mj-lt"/>
            </a:rPr>
            <a:t>Involves &gt;1.1 million households.</a:t>
          </a:r>
          <a:endParaRPr lang="en-US" sz="2400" b="0" kern="1200" dirty="0">
            <a:effectLst/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>
              <a:effectLst/>
              <a:latin typeface="+mj-lt"/>
            </a:rPr>
            <a:t>Mostly a backyard activity, managed by women and children, as means to diversify risk and increase livelihood security.</a:t>
          </a:r>
          <a:endParaRPr lang="en-US" sz="2400" b="0" kern="1200" dirty="0">
            <a:effectLst/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>
              <a:effectLst/>
              <a:latin typeface="+mj-lt"/>
            </a:rPr>
            <a:t>Tethering &amp; scavenging dominant in rural settings and housed animals more relevant in </a:t>
          </a:r>
          <a:r>
            <a:rPr lang="en-US" sz="2400" b="0" kern="1200" dirty="0" err="1" smtClean="0">
              <a:effectLst/>
              <a:latin typeface="+mj-lt"/>
            </a:rPr>
            <a:t>peri</a:t>
          </a:r>
          <a:r>
            <a:rPr lang="en-US" sz="2400" b="0" kern="1200" dirty="0" smtClean="0">
              <a:effectLst/>
              <a:latin typeface="+mj-lt"/>
            </a:rPr>
            <a:t>-urban systems.</a:t>
          </a:r>
          <a:endParaRPr lang="en-US" sz="2400" b="0" kern="1200" dirty="0">
            <a:effectLst/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>
              <a:effectLst/>
              <a:latin typeface="+mj-lt"/>
            </a:rPr>
            <a:t>Poor knowledge on disease control and biosecurity measures</a:t>
          </a:r>
          <a:endParaRPr lang="en-US" sz="2400" b="0" kern="1200" dirty="0">
            <a:effectLst/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>
              <a:effectLst/>
              <a:latin typeface="+mj-lt"/>
            </a:rPr>
            <a:t>Uncoordinated trade &amp; transport</a:t>
          </a:r>
          <a:endParaRPr lang="en-US" sz="2400" b="0" kern="1200" dirty="0">
            <a:effectLst/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>
              <a:effectLst/>
              <a:latin typeface="+mj-lt"/>
            </a:rPr>
            <a:t>Mostly unsupervised slaughter, no meat inspection in local markets, road-side butchers</a:t>
          </a:r>
          <a:endParaRPr lang="en-US" sz="2400" b="0" kern="1200" dirty="0">
            <a:effectLst/>
            <a:latin typeface="+mj-lt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0" kern="1200" dirty="0" smtClean="0">
              <a:effectLst/>
              <a:latin typeface="+mj-lt"/>
            </a:rPr>
            <a:t>Pork joints</a:t>
          </a:r>
          <a:endParaRPr lang="en-US" sz="2400" b="0" kern="1200" dirty="0">
            <a:effectLst/>
            <a:latin typeface="+mj-lt"/>
          </a:endParaRPr>
        </a:p>
      </dsp:txBody>
      <dsp:txXfrm>
        <a:off x="0" y="25448"/>
        <a:ext cx="6434013" cy="5302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0.73578</cdr:x>
      <cdr:y>0.07429</cdr:y>
    </cdr:from>
    <cdr:to>
      <cdr:x>0.77677</cdr:x>
      <cdr:y>0.2252</cdr:y>
    </cdr:to>
    <cdr:sp macro="" textlink="">
      <cdr:nvSpPr>
        <cdr:cNvPr id="3" name="Down Arrow 2"/>
        <cdr:cNvSpPr/>
      </cdr:nvSpPr>
      <cdr:spPr>
        <a:xfrm xmlns:a="http://schemas.openxmlformats.org/drawingml/2006/main">
          <a:off x="6072726" y="262032"/>
          <a:ext cx="338310" cy="5322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0.59285</cdr:x>
      <cdr:y>0.93349</cdr:y>
    </cdr:from>
    <cdr:to>
      <cdr:x>0.70728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93088" y="3292521"/>
          <a:ext cx="944464" cy="234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a</a:t>
          </a:r>
          <a:r>
            <a:rPr lang="en-US" sz="1100" dirty="0" smtClean="0"/>
            <a:t>nd weeds</a:t>
          </a:r>
          <a:endParaRPr lang="en-GB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6B2F7-862C-4C3D-96CC-88B8C4D87854}" type="datetimeFigureOut">
              <a:rPr lang="en-US" smtClean="0"/>
              <a:pPr/>
              <a:t>18-May-15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52C94-81DE-4A41-A470-17428C6BB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7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F8DE27D-6EC4-412D-86AE-46F9D566106C}" type="datetimeFigureOut">
              <a:rPr lang="en-US"/>
              <a:pPr>
                <a:defRPr/>
              </a:pPr>
              <a:t>18-May-15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CA8AAB-0694-4B78-8FC8-3950FAED0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lri/sets/72157632057087650/detail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MUST be a CGIAR logo or a CRP logo. You can copy and paste the logo you need from the final slide of this presentation. Then you can delete that final slide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replace a photo above, copy and paste this link in your browser: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http://www.flickr.com/photos/ilri/sets/72157632057087650/detail/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a photo you like and the right size, copy and paste it in the block above.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67D74BA-9241-4FDF-9233-D13516D928C5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19D8D5-7C69-EB4A-9EDB-E45BA6A265E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3500438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76200"/>
            <a:ext cx="8153400" cy="1445419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ts val="32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algn="ctr" eaLnBrk="1" hangingPunct="1">
              <a:lnSpc>
                <a:spcPts val="32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Minimum 0f 30 point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 and maximum 3 lines title</a:t>
            </a:r>
            <a:br>
              <a:rPr lang="en-US" sz="3000" dirty="0" smtClean="0">
                <a:solidFill>
                  <a:srgbClr val="FFFFFF"/>
                </a:solidFill>
              </a:rPr>
            </a:br>
            <a:r>
              <a:rPr lang="en-US" sz="3000" dirty="0" smtClean="0">
                <a:solidFill>
                  <a:srgbClr val="FFFFFF"/>
                </a:solidFill>
              </a:rPr>
              <a:t>Remove or change the pictures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876300" y="1524000"/>
            <a:ext cx="7620000" cy="839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Authors minimum 18 points in italics</a:t>
            </a:r>
            <a:br>
              <a:rPr lang="en-US" dirty="0" smtClean="0"/>
            </a:br>
            <a:r>
              <a:rPr lang="en-US" dirty="0" smtClean="0"/>
              <a:t>with a maximum of two lines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" y="2438400"/>
            <a:ext cx="7620000" cy="9858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Event</a:t>
            </a:r>
            <a:br>
              <a:rPr lang="en-US" dirty="0" smtClean="0"/>
            </a:br>
            <a:r>
              <a:rPr lang="en-US" dirty="0" smtClean="0"/>
              <a:t>Location </a:t>
            </a:r>
            <a:br>
              <a:rPr lang="en-US" dirty="0" smtClean="0"/>
            </a:b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6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64972164-FEEF-494D-80E1-3AA2BA8C69F4}" type="datetimeFigureOut">
              <a:rPr lang="en-US" smtClean="0"/>
              <a:t>18-May-15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DF68FD-15ED-4F94-815F-B0E490F2E5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0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457200" y="1676400"/>
            <a:ext cx="8229600" cy="4572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  <a:defRPr sz="3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q"/>
              <a:defRPr sz="2600"/>
            </a:lvl2pPr>
            <a:lvl3pPr>
              <a:defRPr sz="2200"/>
            </a:lvl3pPr>
            <a:lvl4pPr>
              <a:defRPr/>
            </a:lvl4pPr>
          </a:lstStyle>
          <a:p>
            <a:pPr lvl="0"/>
            <a:r>
              <a:rPr lang="en-US" dirty="0" smtClean="0"/>
              <a:t>Main point 6 point smaller than slide title</a:t>
            </a:r>
          </a:p>
          <a:p>
            <a:pPr lvl="1"/>
            <a:r>
              <a:rPr lang="en-US" dirty="0" smtClean="0"/>
              <a:t>Bullet points 4 point less than main point</a:t>
            </a:r>
          </a:p>
          <a:p>
            <a:pPr lvl="1"/>
            <a:r>
              <a:rPr lang="en-US" dirty="0" smtClean="0"/>
              <a:t>Font type is Calibri</a:t>
            </a:r>
          </a:p>
          <a:p>
            <a:pPr lvl="2"/>
            <a:r>
              <a:rPr lang="en-US" dirty="0" smtClean="0"/>
              <a:t>It is advised in one slide maximum 6 bullets</a:t>
            </a:r>
          </a:p>
          <a:p>
            <a:pPr lvl="3"/>
            <a:r>
              <a:rPr lang="en-US" dirty="0" smtClean="0"/>
              <a:t>We recommend you use images on slides</a:t>
            </a:r>
          </a:p>
          <a:p>
            <a:pPr lvl="3"/>
            <a:r>
              <a:rPr lang="en-US" dirty="0" smtClean="0"/>
              <a:t>You can change partner logos on front page</a:t>
            </a:r>
          </a:p>
          <a:p>
            <a:pPr lvl="4"/>
            <a:r>
              <a:rPr lang="en-US" dirty="0" smtClean="0"/>
              <a:t>You have to duplicate this slide for more inside pages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12" y="6348734"/>
            <a:ext cx="363637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719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61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/separat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85900" y="2209800"/>
            <a:ext cx="6172200" cy="3124200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68262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Separator Page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 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323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29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map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28600"/>
            <a:ext cx="86106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Use map and figures as big as possible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12" y="6348734"/>
            <a:ext cx="363637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719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61938" y="1295400"/>
            <a:ext cx="8577262" cy="4953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on the icon to add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28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84800" y="1219200"/>
            <a:ext cx="3759200" cy="56388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Minimum 0f 30 point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and maximum of 2 lines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15938" y="1295400"/>
            <a:ext cx="4284662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12" y="6348734"/>
            <a:ext cx="363637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719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48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912" y="6348734"/>
            <a:ext cx="363637" cy="43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9" descr="D:\Publications\LOGO's\ILRI-logo-small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37195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63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info and addres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28860" y="6543675"/>
            <a:ext cx="6705600" cy="231775"/>
            <a:chOff x="1066800" y="6543985"/>
            <a:chExt cx="6705600" cy="230832"/>
          </a:xfrm>
        </p:grpSpPr>
        <p:sp>
          <p:nvSpPr>
            <p:cNvPr id="3" name="TextBox 6"/>
            <p:cNvSpPr txBox="1">
              <a:spLocks noChangeArrowheads="1"/>
            </p:cNvSpPr>
            <p:nvPr/>
          </p:nvSpPr>
          <p:spPr bwMode="auto">
            <a:xfrm>
              <a:off x="1676400" y="6543985"/>
              <a:ext cx="60960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5F0500"/>
                </a:buClr>
                <a:defRPr/>
              </a:pPr>
              <a:r>
                <a:rPr lang="en-US" sz="900" i="1" dirty="0" smtClean="0">
                  <a:latin typeface="+mj-lt"/>
                </a:rPr>
                <a:t>The presentation has a Creative Commons </a:t>
              </a:r>
              <a:r>
                <a:rPr lang="en-US" sz="900" i="1" dirty="0" err="1" smtClean="0">
                  <a:latin typeface="+mj-lt"/>
                </a:rPr>
                <a:t>licence</a:t>
              </a:r>
              <a:r>
                <a:rPr lang="en-US" sz="900" i="1" dirty="0" smtClean="0">
                  <a:latin typeface="+mj-lt"/>
                </a:rPr>
                <a:t>. You are free to re-use or distribute this work, provided credit is given to ILRI.</a:t>
              </a:r>
              <a:endParaRPr lang="en-US" sz="900" dirty="0" smtClean="0">
                <a:latin typeface="+mj-lt"/>
              </a:endParaRPr>
            </a:p>
          </p:txBody>
        </p:sp>
        <p:pic>
          <p:nvPicPr>
            <p:cNvPr id="4" name="Picture 3" descr="P:\Pictures&amp;Resources\Icons\by-nc-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554505"/>
              <a:ext cx="598485" cy="209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9660" y="2302888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5F0500"/>
              </a:buClr>
              <a:defRPr/>
            </a:pPr>
            <a:r>
              <a:rPr lang="en-US" sz="3200" i="1" dirty="0" smtClean="0">
                <a:ea typeface="Verdana" pitchFamily="34" charset="0"/>
                <a:cs typeface="Verdana" pitchFamily="34" charset="0"/>
              </a:rPr>
              <a:t>better lives through livestock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2295660" y="3149024"/>
            <a:ext cx="4572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5F0500"/>
              </a:buClr>
            </a:pPr>
            <a:r>
              <a:rPr lang="en-US" sz="3200" dirty="0">
                <a:solidFill>
                  <a:srgbClr val="762123"/>
                </a:solidFill>
              </a:rPr>
              <a:t>ilri.org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36" y="5257800"/>
            <a:ext cx="7165848" cy="119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9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64972164-FEEF-494D-80E1-3AA2BA8C69F4}" type="datetimeFigureOut">
              <a:rPr lang="en-US" smtClean="0"/>
              <a:t>18-May-15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DF68FD-15ED-4F94-815F-B0E490F2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64972164-FEEF-494D-80E1-3AA2BA8C69F4}" type="datetimeFigureOut">
              <a:rPr lang="en-US" smtClean="0"/>
              <a:t>18-May-15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69DF68FD-15ED-4F94-815F-B0E490F2E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6826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1" r:id="rId2"/>
    <p:sldLayoutId id="2147483707" r:id="rId3"/>
    <p:sldLayoutId id="2147483704" r:id="rId4"/>
    <p:sldLayoutId id="2147483705" r:id="rId5"/>
    <p:sldLayoutId id="2147483712" r:id="rId6"/>
    <p:sldLayoutId id="2147483708" r:id="rId7"/>
    <p:sldLayoutId id="2147483714" r:id="rId8"/>
    <p:sldLayoutId id="2147483715" r:id="rId9"/>
    <p:sldLayoutId id="2147483723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9" descr="D:\Publications\LOGO's\ILRI-logo-smal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853871"/>
            <a:ext cx="990600" cy="101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61950" y="152400"/>
            <a:ext cx="8401050" cy="1219201"/>
          </a:xfrm>
        </p:spPr>
        <p:txBody>
          <a:bodyPr/>
          <a:lstStyle/>
          <a:p>
            <a:r>
              <a:rPr lang="en-US" dirty="0"/>
              <a:t>The Use of Sweet Potato Residues as Feed in Rural and </a:t>
            </a:r>
            <a:r>
              <a:rPr lang="en-US" dirty="0" err="1"/>
              <a:t>Peri</a:t>
            </a:r>
            <a:r>
              <a:rPr lang="en-US" dirty="0"/>
              <a:t>-urban Smallholder Pig Systems in Uganda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92969" y="1524000"/>
            <a:ext cx="7810500" cy="533400"/>
          </a:xfrm>
        </p:spPr>
        <p:txBody>
          <a:bodyPr/>
          <a:lstStyle/>
          <a:p>
            <a:r>
              <a:rPr lang="en-US" sz="1800" dirty="0"/>
              <a:t>D. Pezo , E.A. Ouma, M. Dione, P. Lule, B. Lukuyu, </a:t>
            </a:r>
            <a:endParaRPr lang="en-US" sz="1800" dirty="0" smtClean="0"/>
          </a:p>
          <a:p>
            <a:r>
              <a:rPr lang="en-US" sz="1800" dirty="0" smtClean="0"/>
              <a:t>N</a:t>
            </a:r>
            <a:r>
              <a:rPr lang="en-US" sz="1800" dirty="0"/>
              <a:t>. Carter and G. Kyalo</a:t>
            </a:r>
            <a:endParaRPr lang="en-US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84" y="5943599"/>
            <a:ext cx="2215091" cy="83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5825830"/>
            <a:ext cx="1371600" cy="9495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23" y="5742522"/>
            <a:ext cx="1032877" cy="1032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942975" y="2286000"/>
            <a:ext cx="7239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FFFF"/>
                </a:solidFill>
              </a:rPr>
              <a:t>Meeting of the Community </a:t>
            </a:r>
            <a:r>
              <a:rPr lang="en-US" sz="2400" i="1" dirty="0">
                <a:solidFill>
                  <a:srgbClr val="FFFFFF"/>
                </a:solidFill>
              </a:rPr>
              <a:t>of Practice (</a:t>
            </a:r>
            <a:r>
              <a:rPr lang="en-US" sz="2400" i="1" dirty="0" err="1">
                <a:solidFill>
                  <a:srgbClr val="FFFFFF"/>
                </a:solidFill>
              </a:rPr>
              <a:t>CoP</a:t>
            </a:r>
            <a:r>
              <a:rPr lang="en-US" sz="2400" i="1" dirty="0">
                <a:solidFill>
                  <a:srgbClr val="FFFFFF"/>
                </a:solidFill>
              </a:rPr>
              <a:t>) </a:t>
            </a:r>
            <a:r>
              <a:rPr lang="en-US" sz="2400" i="1" dirty="0" smtClean="0">
                <a:solidFill>
                  <a:srgbClr val="FFFFFF"/>
                </a:solidFill>
              </a:rPr>
              <a:t>on Sweet potato </a:t>
            </a:r>
            <a:r>
              <a:rPr lang="en-US" sz="2400" i="1" dirty="0">
                <a:solidFill>
                  <a:srgbClr val="FFFFFF"/>
                </a:solidFill>
              </a:rPr>
              <a:t>Marketing, Processing and </a:t>
            </a:r>
            <a:r>
              <a:rPr lang="en-US" sz="2400" i="1" dirty="0" smtClean="0">
                <a:solidFill>
                  <a:srgbClr val="FFFFFF"/>
                </a:solidFill>
              </a:rPr>
              <a:t>Utilization</a:t>
            </a:r>
            <a:endParaRPr lang="en-US" sz="2400" i="1" dirty="0">
              <a:solidFill>
                <a:srgbClr val="FFFFFF"/>
              </a:solidFill>
            </a:endParaRPr>
          </a:p>
          <a:p>
            <a:pPr algn="ctr"/>
            <a:r>
              <a:rPr lang="en-US" i="1" dirty="0" smtClean="0">
                <a:solidFill>
                  <a:srgbClr val="FFFFFF"/>
                </a:solidFill>
              </a:rPr>
              <a:t>Nairobi, May </a:t>
            </a:r>
            <a:r>
              <a:rPr lang="en-US" i="1" dirty="0">
                <a:solidFill>
                  <a:srgbClr val="FFFFFF"/>
                </a:solidFill>
              </a:rPr>
              <a:t>20 -21, </a:t>
            </a:r>
            <a:r>
              <a:rPr lang="en-US" i="1" dirty="0" smtClean="0">
                <a:solidFill>
                  <a:srgbClr val="FFFFFF"/>
                </a:solidFill>
              </a:rPr>
              <a:t>2015          </a:t>
            </a:r>
            <a:endParaRPr lang="en-US" i="1" dirty="0">
              <a:solidFill>
                <a:srgbClr val="FFFFFF"/>
              </a:solidFill>
            </a:endParaRPr>
          </a:p>
        </p:txBody>
      </p:sp>
      <p:pic>
        <p:nvPicPr>
          <p:cNvPr id="1029" name="Picture 5" descr="C:\Users\DPezo\Documents\CIP\RTB\Meeting Nairobi\RTB 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818340"/>
            <a:ext cx="2162175" cy="101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2" y="3551772"/>
            <a:ext cx="8907463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1143000"/>
          </a:xfrm>
        </p:spPr>
        <p:txBody>
          <a:bodyPr/>
          <a:lstStyle/>
          <a:p>
            <a:pPr algn="ctr"/>
            <a:r>
              <a:rPr lang="en-US" sz="2800" b="1" dirty="0"/>
              <a:t>LWG (g day</a:t>
            </a:r>
            <a:r>
              <a:rPr lang="en-US" sz="2800" b="1" baseline="30000" dirty="0"/>
              <a:t>-1</a:t>
            </a:r>
            <a:r>
              <a:rPr lang="en-US" sz="2800" b="1" dirty="0"/>
              <a:t>) in local and crossbred pigs fed on concentrates, SP silage- and fresh local feeds-based diets </a:t>
            </a:r>
            <a:r>
              <a:rPr lang="en-US" sz="2800" b="1" baseline="30000" dirty="0" smtClean="0"/>
              <a:t>1</a:t>
            </a:r>
            <a:endParaRPr lang="en-GB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79170" cy="1871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75" y="2983468"/>
            <a:ext cx="4656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a </a:t>
            </a:r>
            <a:r>
              <a:rPr lang="en-US" dirty="0" smtClean="0"/>
              <a:t>Pigs weighing </a:t>
            </a:r>
            <a:r>
              <a:rPr lang="en-US" dirty="0"/>
              <a:t>&gt; ±20 </a:t>
            </a:r>
            <a:r>
              <a:rPr lang="en-US" dirty="0" smtClean="0"/>
              <a:t>kg at beginning of the trial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42950" y="3306633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baseline="30000" dirty="0"/>
              <a:t>1</a:t>
            </a:r>
            <a:r>
              <a:rPr lang="en-US" b="1" dirty="0"/>
              <a:t> </a:t>
            </a:r>
            <a:r>
              <a:rPr lang="en-US" dirty="0"/>
              <a:t>Results have been shared with female and male farmers in Masaka, to assess</a:t>
            </a:r>
          </a:p>
          <a:p>
            <a:r>
              <a:rPr lang="en-US" dirty="0"/>
              <a:t>   acceptability of these technology innovations.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5370458" y="6248400"/>
            <a:ext cx="3468742" cy="4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i="1" dirty="0" smtClean="0"/>
              <a:t>Carter et al, </a:t>
            </a:r>
            <a:r>
              <a:rPr lang="en-US" i="1" dirty="0" err="1" smtClean="0"/>
              <a:t>unpubilshed</a:t>
            </a:r>
            <a:r>
              <a:rPr lang="en-US" i="1" dirty="0" smtClean="0"/>
              <a:t> data</a:t>
            </a:r>
            <a:endParaRPr lang="en-GB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8600"/>
            <a:ext cx="7848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8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1143000"/>
          </a:xfrm>
        </p:spPr>
        <p:txBody>
          <a:bodyPr/>
          <a:lstStyle/>
          <a:p>
            <a:pPr algn="ctr"/>
            <a:r>
              <a:rPr lang="en-US" sz="2800" dirty="0" smtClean="0"/>
              <a:t>LWG, FCR and economic benefits in pigs fed on farmers’ diets or SP silage-based diets + supplements in Sichuan, China</a:t>
            </a:r>
            <a:endParaRPr lang="en-GB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21001800"/>
              </p:ext>
            </p:extLst>
          </p:nvPr>
        </p:nvGraphicFramePr>
        <p:xfrm>
          <a:off x="457199" y="1295400"/>
          <a:ext cx="8229600" cy="3200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Diet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Initial weight, kg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LW</a:t>
                      </a:r>
                      <a:r>
                        <a:rPr lang="en-US" sz="2000" baseline="0" dirty="0" smtClean="0"/>
                        <a:t> gain</a:t>
                      </a:r>
                      <a:r>
                        <a:rPr lang="en-US" sz="2000" dirty="0" smtClean="0"/>
                        <a:t>,</a:t>
                      </a:r>
                    </a:p>
                    <a:p>
                      <a:pPr algn="ctr"/>
                      <a:r>
                        <a:rPr lang="en-US" sz="2000" dirty="0" smtClean="0"/>
                        <a:t>g day </a:t>
                      </a:r>
                      <a:r>
                        <a:rPr lang="en-US" sz="2000" baseline="50000" dirty="0" smtClean="0"/>
                        <a:t>-1</a:t>
                      </a:r>
                      <a:endParaRPr lang="en-GB" sz="20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Feed Conversion</a:t>
                      </a:r>
                    </a:p>
                    <a:p>
                      <a:pPr algn="ctr"/>
                      <a:r>
                        <a:rPr lang="en-US" sz="2000" dirty="0" smtClean="0"/>
                        <a:t>kg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err="1" smtClean="0"/>
                        <a:t>kg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baseline="50000" dirty="0" smtClean="0"/>
                        <a:t>-1</a:t>
                      </a:r>
                      <a:endParaRPr lang="en-GB" sz="20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Economic</a:t>
                      </a:r>
                      <a:r>
                        <a:rPr lang="en-US" sz="2000" baseline="0" dirty="0" smtClean="0"/>
                        <a:t> benefit increase, %</a:t>
                      </a:r>
                      <a:endParaRPr lang="en-GB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Farmers’ Control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41.0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4.86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-----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Protein-rich</a:t>
                      </a:r>
                      <a:r>
                        <a:rPr lang="en-US" baseline="0" dirty="0" smtClean="0"/>
                        <a:t> concentrate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40.9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+ 33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Premix (amino acids and vitamins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r>
                        <a:rPr lang="en-US" baseline="0" dirty="0" smtClean="0"/>
                        <a:t> 7</a:t>
                      </a:r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6532205" y="6248400"/>
            <a:ext cx="1678345" cy="4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i="1" dirty="0" smtClean="0"/>
              <a:t>Pezo et al, 2004</a:t>
            </a:r>
            <a:endParaRPr lang="en-GB" b="1" i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7" y="4625975"/>
            <a:ext cx="711676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70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52400" y="282049"/>
            <a:ext cx="8686799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A business model promoted under RTB-ENDURE, by ILRI, CIP and partners in Uganda </a:t>
            </a:r>
            <a:endParaRPr lang="en-GB" sz="3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0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0"/>
            <a:ext cx="859472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838200" y="1447800"/>
            <a:ext cx="76962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</a:rPr>
              <a:t>CONCLUSION</a:t>
            </a:r>
          </a:p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The </a:t>
            </a:r>
            <a:r>
              <a:rPr lang="en-US" sz="3200" i="1" dirty="0">
                <a:solidFill>
                  <a:srgbClr val="FFFF00"/>
                </a:solidFill>
              </a:rPr>
              <a:t>use of sweet potato silage as pig feed results in significant increases in live weight gain and a reduction in feeding costs by partial replacement of commercial </a:t>
            </a:r>
            <a:r>
              <a:rPr lang="en-US" sz="3200" i="1" dirty="0" smtClean="0">
                <a:solidFill>
                  <a:srgbClr val="FFFF00"/>
                </a:solidFill>
              </a:rPr>
              <a:t>concentrates; therefore could contribute to improve the livelihoods of poor households that raise pigs and grow sweet potatoes.    </a:t>
            </a:r>
            <a:endParaRPr lang="en-GB" sz="32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5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477"/>
            <a:ext cx="29495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819400"/>
            <a:ext cx="29495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72" y="2959358"/>
            <a:ext cx="2987675" cy="22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72" y="89034"/>
            <a:ext cx="2987675" cy="221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37800" y="163874"/>
            <a:ext cx="8229600" cy="1036514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cs typeface="Calibri" pitchFamily="34" charset="0"/>
              </a:rPr>
              <a:t>Importance</a:t>
            </a:r>
            <a:r>
              <a:rPr lang="en-US" sz="3600" cap="small" dirty="0" smtClean="0">
                <a:solidFill>
                  <a:schemeClr val="bg1"/>
                </a:solidFill>
                <a:cs typeface="Calibri" pitchFamily="34" charset="0"/>
              </a:rPr>
              <a:t> of </a:t>
            </a:r>
            <a:r>
              <a:rPr lang="en-US" sz="3600" dirty="0" smtClean="0">
                <a:solidFill>
                  <a:schemeClr val="bg1"/>
                </a:solidFill>
                <a:cs typeface="Calibri" pitchFamily="34" charset="0"/>
              </a:rPr>
              <a:t>Pig Production in Uganda   </a:t>
            </a:r>
            <a:endParaRPr lang="en-US" sz="36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371532" y="1200388"/>
            <a:ext cx="8197558" cy="1199586"/>
          </a:xfrm>
          <a:prstGeom prst="rect">
            <a:avLst/>
          </a:prstGeom>
          <a:solidFill>
            <a:srgbClr val="72201E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defTabSz="1155700">
              <a:lnSpc>
                <a:spcPct val="90000"/>
              </a:lnSpc>
              <a:spcAft>
                <a:spcPct val="35000"/>
              </a:spcAft>
            </a:pPr>
            <a:r>
              <a:rPr lang="nb-NO" sz="2000" b="1" kern="12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Pig production- a dynamic and rapidly growing sector  in Uganda. </a:t>
            </a:r>
            <a:r>
              <a:rPr lang="nb-NO" sz="20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I</a:t>
            </a:r>
            <a:r>
              <a:rPr lang="nb-NO" sz="2000" b="1" kern="1200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n the past three decades increased from 0.19 </a:t>
            </a:r>
            <a:r>
              <a:rPr lang="nb-NO" sz="20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to </a:t>
            </a:r>
            <a:r>
              <a:rPr lang="nb-NO" sz="2000" b="1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3.2 </a:t>
            </a:r>
            <a:r>
              <a:rPr lang="nb-NO" sz="2000" b="1" dirty="0">
                <a:solidFill>
                  <a:schemeClr val="bg2"/>
                </a:solidFill>
                <a:latin typeface="+mj-lt"/>
                <a:cs typeface="Calibri" pitchFamily="34" charset="0"/>
              </a:rPr>
              <a:t>million pigs </a:t>
            </a:r>
            <a:r>
              <a:rPr lang="nb-NO" sz="2000" b="1" dirty="0" smtClean="0">
                <a:solidFill>
                  <a:schemeClr val="bg2"/>
                </a:solidFill>
                <a:latin typeface="+mj-lt"/>
                <a:cs typeface="Calibri" pitchFamily="34" charset="0"/>
              </a:rPr>
              <a:t>(UBOS, 2009; FAO, 2011). </a:t>
            </a:r>
            <a:endParaRPr lang="en-US" sz="2000" b="1" dirty="0">
              <a:solidFill>
                <a:schemeClr val="bg2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9974" y="5374567"/>
            <a:ext cx="8305800" cy="12003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709" tIns="30480" rIns="170688" bIns="3048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endParaRPr lang="en-US" sz="24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8061" y="5412906"/>
            <a:ext cx="7969339" cy="1015663"/>
          </a:xfrm>
          <a:prstGeom prst="rect">
            <a:avLst/>
          </a:prstGeom>
          <a:solidFill>
            <a:srgbClr val="682622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Uganda</a:t>
            </a:r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 the highest per capita consumption (3.4 kg/person/year) in the region -10 times increase in the last 30 years, whereas beef is declining (FAO, 2011) </a:t>
            </a:r>
            <a:endParaRPr lang="en-U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63" y="2614893"/>
            <a:ext cx="4115670" cy="247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63" y="2614893"/>
            <a:ext cx="4115670" cy="247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7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83" y="188640"/>
            <a:ext cx="8851900" cy="922114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pig </a:t>
            </a:r>
            <a:r>
              <a:rPr lang="en-US" sz="3600" dirty="0">
                <a:solidFill>
                  <a:schemeClr val="bg1"/>
                </a:solidFill>
              </a:rPr>
              <a:t>s</a:t>
            </a:r>
            <a:r>
              <a:rPr lang="en-US" sz="3600" dirty="0" smtClean="0">
                <a:solidFill>
                  <a:schemeClr val="bg1"/>
                </a:solidFill>
              </a:rPr>
              <a:t>ector in Uganda is largely informal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695727"/>
              </p:ext>
            </p:extLst>
          </p:nvPr>
        </p:nvGraphicFramePr>
        <p:xfrm>
          <a:off x="179511" y="1196752"/>
          <a:ext cx="643401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143000"/>
            <a:ext cx="25304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9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Pig Feeding in Uganda: </a:t>
            </a:r>
            <a:br>
              <a:rPr lang="en-US" dirty="0" smtClean="0"/>
            </a:br>
            <a:r>
              <a:rPr lang="en-US" dirty="0" smtClean="0"/>
              <a:t>Constraints and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219200"/>
            <a:ext cx="5867400" cy="5181600"/>
          </a:xfrm>
        </p:spPr>
        <p:txBody>
          <a:bodyPr/>
          <a:lstStyle/>
          <a:p>
            <a:pPr marL="34290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Feeding 60-75% of total variable costs.</a:t>
            </a:r>
          </a:p>
          <a:p>
            <a:pPr marL="34290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Crop residues, forages and kitchen leftovers represent 70-75% of the diet along the year. Grasses and weeds replace crop residues during crop growing periods and dry season. </a:t>
            </a:r>
          </a:p>
          <a:p>
            <a:pPr marL="34290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Feed collection and feeding mainly done by women and children, however men and </a:t>
            </a:r>
            <a:r>
              <a:rPr lang="en-US" sz="2000" dirty="0" smtClean="0">
                <a:solidFill>
                  <a:prstClr val="black"/>
                </a:solidFill>
              </a:rPr>
              <a:t>few hired </a:t>
            </a:r>
            <a:r>
              <a:rPr lang="en-US" sz="2000" dirty="0">
                <a:solidFill>
                  <a:prstClr val="black"/>
                </a:solidFill>
              </a:rPr>
              <a:t>labor participate more in </a:t>
            </a:r>
            <a:r>
              <a:rPr lang="en-US" sz="2000" dirty="0" err="1">
                <a:solidFill>
                  <a:prstClr val="black"/>
                </a:solidFill>
              </a:rPr>
              <a:t>peri</a:t>
            </a:r>
            <a:r>
              <a:rPr lang="en-US" sz="2000" dirty="0">
                <a:solidFill>
                  <a:prstClr val="black"/>
                </a:solidFill>
              </a:rPr>
              <a:t>-urban </a:t>
            </a:r>
            <a:r>
              <a:rPr lang="en-US" sz="2000" dirty="0" smtClean="0">
                <a:solidFill>
                  <a:prstClr val="black"/>
                </a:solidFill>
              </a:rPr>
              <a:t>settings.</a:t>
            </a:r>
            <a:endParaRPr lang="en-US" sz="2000" dirty="0">
              <a:solidFill>
                <a:prstClr val="black"/>
              </a:solidFill>
            </a:endParaRPr>
          </a:p>
          <a:p>
            <a:pPr marL="34290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Main constraints as identified by farmers: fodder shortages in the dry season, high cost of commercial feeds, price fluctuations of feed ingredients and poor quality of purchased feeds</a:t>
            </a:r>
          </a:p>
          <a:p>
            <a:pPr marL="34290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Sweet </a:t>
            </a:r>
            <a:r>
              <a:rPr lang="en-US" sz="2000" dirty="0">
                <a:solidFill>
                  <a:prstClr val="black"/>
                </a:solidFill>
              </a:rPr>
              <a:t>potato vines the most preferred fodder for pigs, regardless of VC domain; cassava leaves </a:t>
            </a:r>
            <a:r>
              <a:rPr lang="en-US" sz="2000" dirty="0" smtClean="0">
                <a:solidFill>
                  <a:prstClr val="black"/>
                </a:solidFill>
              </a:rPr>
              <a:t>the </a:t>
            </a:r>
            <a:r>
              <a:rPr lang="en-US" sz="2000" dirty="0">
                <a:solidFill>
                  <a:prstClr val="black"/>
                </a:solidFill>
              </a:rPr>
              <a:t>2</a:t>
            </a:r>
            <a:r>
              <a:rPr lang="en-US" sz="2000" baseline="30000" dirty="0">
                <a:solidFill>
                  <a:prstClr val="black"/>
                </a:solidFill>
              </a:rPr>
              <a:t>nd</a:t>
            </a:r>
            <a:r>
              <a:rPr lang="en-US" sz="2000" dirty="0">
                <a:solidFill>
                  <a:prstClr val="black"/>
                </a:solidFill>
              </a:rPr>
              <a:t> most preferred </a:t>
            </a:r>
            <a:r>
              <a:rPr lang="en-US" sz="2000" dirty="0" smtClean="0">
                <a:solidFill>
                  <a:prstClr val="black"/>
                </a:solidFill>
              </a:rPr>
              <a:t>in </a:t>
            </a:r>
            <a:r>
              <a:rPr lang="en-US" sz="2000" dirty="0">
                <a:solidFill>
                  <a:prstClr val="black"/>
                </a:solidFill>
              </a:rPr>
              <a:t>rural, while yam leaves in </a:t>
            </a:r>
            <a:r>
              <a:rPr lang="en-US" sz="2000" dirty="0" err="1">
                <a:solidFill>
                  <a:prstClr val="black"/>
                </a:solidFill>
              </a:rPr>
              <a:t>peri</a:t>
            </a:r>
            <a:r>
              <a:rPr lang="en-US" sz="2000" dirty="0">
                <a:solidFill>
                  <a:prstClr val="black"/>
                </a:solidFill>
              </a:rPr>
              <a:t>-urban </a:t>
            </a:r>
            <a:r>
              <a:rPr lang="en-US" sz="2000" dirty="0" smtClean="0">
                <a:solidFill>
                  <a:prstClr val="black"/>
                </a:solidFill>
              </a:rPr>
              <a:t>settings.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943600" y="6172200"/>
            <a:ext cx="2819400" cy="46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i="1" dirty="0" smtClean="0"/>
              <a:t>Pezo et al, 2014</a:t>
            </a:r>
            <a:endParaRPr lang="en-GB" b="1" i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1828800"/>
            <a:ext cx="2949575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9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Feeding Strategies - Seasonality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9" y="1144775"/>
            <a:ext cx="8645321" cy="461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9338" y="5759355"/>
            <a:ext cx="8645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Relative availability of </a:t>
            </a:r>
            <a:r>
              <a:rPr lang="en-US" b="1" dirty="0" smtClean="0">
                <a:latin typeface="Calibri" panose="020F0502020204030204" pitchFamily="34" charset="0"/>
              </a:rPr>
              <a:t>feeds along the year in smallholder 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</a:rPr>
              <a:t>pig farms in Mukono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0122" y="6424894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Calibri" panose="020F0502020204030204" pitchFamily="34" charset="0"/>
              </a:rPr>
              <a:t>Ouma et al, 2014</a:t>
            </a:r>
            <a:endParaRPr lang="en-GB" sz="18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Feeding Strategies - </a:t>
            </a:r>
            <a:r>
              <a:rPr lang="en-US" dirty="0" smtClean="0">
                <a:solidFill>
                  <a:schemeClr val="bg1"/>
                </a:solidFill>
              </a:rPr>
              <a:t>Diversity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9" y="1378424"/>
            <a:ext cx="8856053" cy="41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690" y="5427975"/>
            <a:ext cx="8754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Types of feeds used in different periods of the year in </a:t>
            </a:r>
            <a:r>
              <a:rPr lang="en-US" b="1" dirty="0" smtClean="0">
                <a:latin typeface="Calibri" panose="020F0502020204030204" pitchFamily="34" charset="0"/>
              </a:rPr>
              <a:t>Kamuli</a:t>
            </a:r>
            <a:endParaRPr lang="en-GB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8221" y="6209731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Calibri" panose="020F0502020204030204" pitchFamily="34" charset="0"/>
              </a:rPr>
              <a:t>Ouma et al, 2014</a:t>
            </a:r>
            <a:endParaRPr lang="en-GB" sz="18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34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Use of fodder sources in smallholder pig systems in Uganda, as a function of VC domain  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845734"/>
              </p:ext>
            </p:extLst>
          </p:nvPr>
        </p:nvGraphicFramePr>
        <p:xfrm>
          <a:off x="330958" y="2709768"/>
          <a:ext cx="8253483" cy="352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6244271"/>
            <a:ext cx="1202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smtClean="0">
                <a:latin typeface="Calibri" panose="020F0502020204030204" pitchFamily="34" charset="0"/>
              </a:rPr>
              <a:t>Pezo, 2015</a:t>
            </a:r>
            <a:endParaRPr lang="en-GB" sz="1800" b="1" i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854" y="1219200"/>
            <a:ext cx="6629400" cy="16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5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590800"/>
            <a:ext cx="4056509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792" y="2590801"/>
            <a:ext cx="4049905" cy="243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56492" y="304800"/>
            <a:ext cx="86106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Importance of Sweet Potatoes in Uganda and </a:t>
            </a:r>
          </a:p>
          <a:p>
            <a:pPr algn="ctr">
              <a:lnSpc>
                <a:spcPts val="32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Eastern </a:t>
            </a:r>
            <a:r>
              <a:rPr lang="en-US" sz="3000" dirty="0">
                <a:solidFill>
                  <a:srgbClr val="FFFFFF"/>
                </a:solidFill>
              </a:rPr>
              <a:t>A</a:t>
            </a:r>
            <a:r>
              <a:rPr lang="en-US" sz="3000" dirty="0" smtClean="0">
                <a:solidFill>
                  <a:srgbClr val="FFFFFF"/>
                </a:solidFill>
              </a:rPr>
              <a:t>frica</a:t>
            </a:r>
            <a:endParaRPr lang="en-GB" sz="3000" dirty="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8382000" cy="1066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 bwMode="auto">
          <a:xfrm>
            <a:off x="685800" y="1448465"/>
            <a:ext cx="74676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800" dirty="0" smtClean="0">
                <a:solidFill>
                  <a:srgbClr val="FFFFFF"/>
                </a:solidFill>
              </a:rPr>
              <a:t>Uganda is the 2</a:t>
            </a:r>
            <a:r>
              <a:rPr lang="en-US" sz="2800" baseline="30000" dirty="0" smtClean="0">
                <a:solidFill>
                  <a:srgbClr val="FFFFFF"/>
                </a:solidFill>
              </a:rPr>
              <a:t>nd</a:t>
            </a:r>
            <a:r>
              <a:rPr lang="en-US" sz="2800" dirty="0" smtClean="0">
                <a:solidFill>
                  <a:srgbClr val="FFFFFF"/>
                </a:solidFill>
              </a:rPr>
              <a:t> largest producer of sweet potatoes in the world, only after China</a:t>
            </a:r>
            <a:endParaRPr lang="en-GB" sz="2800" dirty="0" smtClean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399" y="5332670"/>
            <a:ext cx="8559298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 bwMode="auto">
          <a:xfrm>
            <a:off x="152399" y="5447635"/>
            <a:ext cx="855929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</a:rPr>
              <a:t>The area planted with SP has not changed much in the last 35 years in Uganda but there were significant increases in productivity (FAO, 2014)</a:t>
            </a:r>
            <a:endParaRPr lang="en-GB" sz="2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71600"/>
            <a:ext cx="6248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kern="0" dirty="0">
                <a:solidFill>
                  <a:srgbClr val="3F3F3F"/>
                </a:solidFill>
                <a:latin typeface="Arial"/>
                <a:cs typeface="Arial"/>
                <a:sym typeface="Arial"/>
                <a:rtl val="0"/>
              </a:rPr>
              <a:t>Sweet potato (SP) is a widely grown crop and a good source of energy (roots) and protein (vines), but highly perishable. </a:t>
            </a:r>
          </a:p>
          <a:p>
            <a:pPr marL="342900" lvl="0" indent="-342900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kern="0" dirty="0">
                <a:solidFill>
                  <a:srgbClr val="3F3F3F"/>
                </a:solidFill>
                <a:latin typeface="Arial"/>
                <a:cs typeface="Arial"/>
                <a:sym typeface="Arial"/>
                <a:rtl val="0"/>
              </a:rPr>
              <a:t>Feed conservation strategies will help to reduce wastage of SP residues, and extent their use in periods of feed scarcity. </a:t>
            </a:r>
          </a:p>
          <a:p>
            <a:pPr marL="342900" lvl="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Simple silage making technologies and strategic supplementation are easy and affordable options for conservation of SP roots and vines; but, new options need to be assessed and shared with farmers.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33375" y="152400"/>
            <a:ext cx="800100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000" dirty="0" smtClean="0">
                <a:solidFill>
                  <a:srgbClr val="FFFFFF"/>
                </a:solidFill>
              </a:rPr>
              <a:t>Sweet potato residues: a viable option for </a:t>
            </a:r>
            <a:r>
              <a:rPr lang="en-US" sz="3000" dirty="0">
                <a:solidFill>
                  <a:srgbClr val="FFFFFF"/>
                </a:solidFill>
              </a:rPr>
              <a:t>improving pig feeding </a:t>
            </a:r>
            <a:r>
              <a:rPr lang="en-US" sz="3000" dirty="0" smtClean="0">
                <a:solidFill>
                  <a:srgbClr val="FFFFFF"/>
                </a:solidFill>
              </a:rPr>
              <a:t>at low cost </a:t>
            </a:r>
            <a:endParaRPr lang="en-GB" sz="3000" dirty="0" smtClean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1524000"/>
            <a:ext cx="25908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ri_powerpoint_template_apr2013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212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>
          <a:lnSpc>
            <a:spcPts val="3200"/>
          </a:lnSpc>
          <a:defRPr sz="3000"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ilri_powerpoint_template_apr2013</Template>
  <TotalTime>1019</TotalTime>
  <Words>806</Words>
  <Application>Microsoft Office PowerPoint</Application>
  <PresentationFormat>On-screen Show (4:3)</PresentationFormat>
  <Paragraphs>80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ilri_powerpoint_template_apr2013</vt:lpstr>
      <vt:lpstr>PowerPoint Presentation</vt:lpstr>
      <vt:lpstr>Importance of Pig Production in Uganda   </vt:lpstr>
      <vt:lpstr>The pig sector in Uganda is largely informal</vt:lpstr>
      <vt:lpstr>Pig Feeding in Uganda:  Constraints and Opportunities</vt:lpstr>
      <vt:lpstr>Feeding Strategies - Seasonality</vt:lpstr>
      <vt:lpstr>Feeding Strategies - Diversity</vt:lpstr>
      <vt:lpstr>Use of fodder sources in smallholder pig systems in Uganda, as a function of VC domain  </vt:lpstr>
      <vt:lpstr>PowerPoint Presentation</vt:lpstr>
      <vt:lpstr>PowerPoint Presentation</vt:lpstr>
      <vt:lpstr>LWG (g day-1) in local and crossbred pigs fed on concentrates, SP silage- and fresh local feeds-based diets 1</vt:lpstr>
      <vt:lpstr>LWG, FCR and economic benefits in pigs fed on farmers’ diets or SP silage-based diets + supplements in Sichuan, China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Pezo, Danilo (ILRI)</dc:creator>
  <cp:lastModifiedBy>Diego Naziri</cp:lastModifiedBy>
  <cp:revision>95</cp:revision>
  <dcterms:created xsi:type="dcterms:W3CDTF">2013-05-08T08:13:01Z</dcterms:created>
  <dcterms:modified xsi:type="dcterms:W3CDTF">2015-05-18T08:16:37Z</dcterms:modified>
</cp:coreProperties>
</file>